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86" r:id="rId2"/>
    <p:sldId id="365" r:id="rId3"/>
    <p:sldId id="366" r:id="rId4"/>
    <p:sldId id="371" r:id="rId5"/>
    <p:sldId id="372" r:id="rId6"/>
    <p:sldId id="373" r:id="rId7"/>
    <p:sldId id="368" r:id="rId8"/>
    <p:sldId id="369" r:id="rId9"/>
    <p:sldId id="374" r:id="rId10"/>
    <p:sldId id="378" r:id="rId11"/>
    <p:sldId id="379" r:id="rId12"/>
    <p:sldId id="375" r:id="rId13"/>
    <p:sldId id="384" r:id="rId14"/>
    <p:sldId id="385" r:id="rId15"/>
    <p:sldId id="386" r:id="rId16"/>
    <p:sldId id="388" r:id="rId17"/>
    <p:sldId id="389" r:id="rId18"/>
    <p:sldId id="390" r:id="rId19"/>
    <p:sldId id="391" r:id="rId20"/>
    <p:sldId id="376" r:id="rId21"/>
    <p:sldId id="381" r:id="rId22"/>
    <p:sldId id="382" r:id="rId23"/>
    <p:sldId id="383" r:id="rId24"/>
    <p:sldId id="364"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AFAF"/>
    <a:srgbClr val="6E6E6E"/>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98806" autoAdjust="0"/>
  </p:normalViewPr>
  <p:slideViewPr>
    <p:cSldViewPr snapToObjects="1">
      <p:cViewPr>
        <p:scale>
          <a:sx n="120" d="100"/>
          <a:sy n="120" d="100"/>
        </p:scale>
        <p:origin x="-7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08" d="100"/>
          <a:sy n="108" d="100"/>
        </p:scale>
        <p:origin x="-343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Cristiano\Google%20Drive\Final%20Year%20Project\Experiments\Graphs%2020150419%20v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Cristiano\Google%20Drive\Final%20Year%20Project\Experiments\Graphs%2020150419%20v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Cristiano\Google%20Drive\Final%20Year%20Project\Experiments\Graphs%2020150419%20v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ristiano\Google%20Drive\Final%20Year%20Project\Experiments\Graphs%2020150419%20v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600" b="1" i="0" u="sng" strike="noStrike" kern="1200" spc="0" baseline="0">
                <a:solidFill>
                  <a:prstClr val="black">
                    <a:lumMod val="65000"/>
                    <a:lumOff val="35000"/>
                  </a:prstClr>
                </a:solidFill>
                <a:latin typeface="+mn-lt"/>
                <a:ea typeface="+mn-ea"/>
                <a:cs typeface="+mn-cs"/>
              </a:defRPr>
            </a:pPr>
            <a:r>
              <a:rPr lang="en-GB" sz="1600" b="1" i="0" u="sng" strike="noStrike" kern="1200" spc="0" baseline="0">
                <a:solidFill>
                  <a:prstClr val="black">
                    <a:lumMod val="65000"/>
                    <a:lumOff val="35000"/>
                  </a:prstClr>
                </a:solidFill>
                <a:latin typeface="+mn-lt"/>
                <a:ea typeface="+mn-ea"/>
                <a:cs typeface="+mn-cs"/>
              </a:rPr>
              <a:t>Average Score per Module/Category</a:t>
            </a:r>
          </a:p>
        </c:rich>
      </c:tx>
      <c:layout/>
      <c:overlay val="0"/>
      <c:spPr>
        <a:noFill/>
        <a:ln>
          <a:noFill/>
        </a:ln>
        <a:effectLst/>
      </c:spPr>
    </c:title>
    <c:autoTitleDeleted val="0"/>
    <c:plotArea>
      <c:layout/>
      <c:radarChart>
        <c:radarStyle val="marker"/>
        <c:varyColors val="0"/>
        <c:ser>
          <c:idx val="0"/>
          <c:order val="0"/>
          <c:tx>
            <c:strRef>
              <c:f>'no gender'!$S$2</c:f>
              <c:strCache>
                <c:ptCount val="1"/>
                <c:pt idx="0">
                  <c:v>BIS1001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'no gender'!$T$1:$Z$1</c:f>
              <c:strCache>
                <c:ptCount val="7"/>
                <c:pt idx="0">
                  <c:v>Simplicity</c:v>
                </c:pt>
                <c:pt idx="1">
                  <c:v>Comfortability</c:v>
                </c:pt>
                <c:pt idx="2">
                  <c:v>Easy to Navigate</c:v>
                </c:pt>
                <c:pt idx="3">
                  <c:v>Reading</c:v>
                </c:pt>
                <c:pt idx="4">
                  <c:v>Browsing</c:v>
                </c:pt>
                <c:pt idx="5">
                  <c:v>Showing</c:v>
                </c:pt>
                <c:pt idx="6">
                  <c:v>Writing</c:v>
                </c:pt>
              </c:strCache>
            </c:strRef>
          </c:cat>
          <c:val>
            <c:numRef>
              <c:f>'no gender'!$T$2:$Z$2</c:f>
              <c:numCache>
                <c:formatCode>0.00</c:formatCode>
                <c:ptCount val="7"/>
                <c:pt idx="0">
                  <c:v>7.888888888888887</c:v>
                </c:pt>
                <c:pt idx="1">
                  <c:v>7.62962962962963</c:v>
                </c:pt>
                <c:pt idx="2">
                  <c:v>7.444444444444445</c:v>
                </c:pt>
                <c:pt idx="3">
                  <c:v>6.5</c:v>
                </c:pt>
                <c:pt idx="4">
                  <c:v>6.821428571428568</c:v>
                </c:pt>
                <c:pt idx="5">
                  <c:v>6.75</c:v>
                </c:pt>
                <c:pt idx="6">
                  <c:v>6.964285714285709</c:v>
                </c:pt>
              </c:numCache>
            </c:numRef>
          </c:val>
        </c:ser>
        <c:ser>
          <c:idx val="1"/>
          <c:order val="1"/>
          <c:tx>
            <c:strRef>
              <c:f>'no gender'!$S$3</c:f>
              <c:strCache>
                <c:ptCount val="1"/>
                <c:pt idx="0">
                  <c:v>BIS3324</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'no gender'!$T$1:$Z$1</c:f>
              <c:strCache>
                <c:ptCount val="7"/>
                <c:pt idx="0">
                  <c:v>Simplicity</c:v>
                </c:pt>
                <c:pt idx="1">
                  <c:v>Comfortability</c:v>
                </c:pt>
                <c:pt idx="2">
                  <c:v>Easy to Navigate</c:v>
                </c:pt>
                <c:pt idx="3">
                  <c:v>Reading</c:v>
                </c:pt>
                <c:pt idx="4">
                  <c:v>Browsing</c:v>
                </c:pt>
                <c:pt idx="5">
                  <c:v>Showing</c:v>
                </c:pt>
                <c:pt idx="6">
                  <c:v>Writing</c:v>
                </c:pt>
              </c:strCache>
            </c:strRef>
          </c:cat>
          <c:val>
            <c:numRef>
              <c:f>'no gender'!$T$3:$Z$3</c:f>
              <c:numCache>
                <c:formatCode>0.00</c:formatCode>
                <c:ptCount val="7"/>
                <c:pt idx="0">
                  <c:v>7.920634920634921</c:v>
                </c:pt>
                <c:pt idx="1">
                  <c:v>7.523809523809524</c:v>
                </c:pt>
                <c:pt idx="2">
                  <c:v>7.904761904761905</c:v>
                </c:pt>
                <c:pt idx="3">
                  <c:v>6.967741935483871</c:v>
                </c:pt>
                <c:pt idx="4">
                  <c:v>7.09375</c:v>
                </c:pt>
                <c:pt idx="5">
                  <c:v>7.317460317460315</c:v>
                </c:pt>
                <c:pt idx="6">
                  <c:v>7.142857142857141</c:v>
                </c:pt>
              </c:numCache>
            </c:numRef>
          </c:val>
        </c:ser>
        <c:dLbls>
          <c:showLegendKey val="0"/>
          <c:showVal val="0"/>
          <c:showCatName val="0"/>
          <c:showSerName val="0"/>
          <c:showPercent val="0"/>
          <c:showBubbleSize val="0"/>
        </c:dLbls>
        <c:axId val="-2114704648"/>
        <c:axId val="-2114711928"/>
      </c:radarChart>
      <c:catAx>
        <c:axId val="-2114704648"/>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711928"/>
        <c:crosses val="autoZero"/>
        <c:auto val="1"/>
        <c:lblAlgn val="ctr"/>
        <c:lblOffset val="100"/>
        <c:noMultiLvlLbl val="0"/>
      </c:catAx>
      <c:valAx>
        <c:axId val="-2114711928"/>
        <c:scaling>
          <c:orientation val="minMax"/>
        </c:scaling>
        <c:delete val="0"/>
        <c:axPos val="l"/>
        <c:majorGridlines>
          <c:spPr>
            <a:ln w="9525" cap="flat" cmpd="sng" algn="ctr">
              <a:gradFill flip="none" rotWithShape="1">
                <a:gsLst>
                  <a:gs pos="0">
                    <a:schemeClr val="accent1">
                      <a:lumMod val="0"/>
                      <a:lumOff val="100000"/>
                    </a:schemeClr>
                  </a:gs>
                  <a:gs pos="16000">
                    <a:schemeClr val="accent1">
                      <a:lumMod val="0"/>
                      <a:lumOff val="100000"/>
                    </a:schemeClr>
                  </a:gs>
                  <a:gs pos="100000">
                    <a:schemeClr val="accent1">
                      <a:lumMod val="100000"/>
                    </a:schemeClr>
                  </a:gs>
                </a:gsLst>
                <a:path path="circle">
                  <a:fillToRect l="50000" t="50000" r="50000" b="50000"/>
                </a:path>
                <a:tileRect/>
              </a:gra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7046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600" b="1" i="0" u="sng" strike="noStrike" kern="1200" spc="0" baseline="0">
                <a:solidFill>
                  <a:prstClr val="black">
                    <a:lumMod val="65000"/>
                    <a:lumOff val="35000"/>
                  </a:prstClr>
                </a:solidFill>
                <a:latin typeface="+mn-lt"/>
                <a:ea typeface="+mn-ea"/>
                <a:cs typeface="+mn-cs"/>
              </a:defRPr>
            </a:pPr>
            <a:r>
              <a:rPr lang="en-GB" sz="1600" b="1" i="0" u="sng" strike="noStrike" kern="1200" spc="0" baseline="0">
                <a:solidFill>
                  <a:prstClr val="black">
                    <a:lumMod val="65000"/>
                    <a:lumOff val="35000"/>
                  </a:prstClr>
                </a:solidFill>
                <a:latin typeface="+mn-lt"/>
                <a:ea typeface="+mn-ea"/>
                <a:cs typeface="+mn-cs"/>
              </a:rPr>
              <a:t>Average Photos Analyse Score per Module/Gender</a:t>
            </a:r>
          </a:p>
        </c:rich>
      </c:tx>
      <c:layout/>
      <c:overlay val="0"/>
      <c:spPr>
        <a:noFill/>
        <a:ln>
          <a:noFill/>
        </a:ln>
        <a:effectLst/>
      </c:spPr>
    </c:title>
    <c:autoTitleDeleted val="0"/>
    <c:plotArea>
      <c:layout/>
      <c:barChart>
        <c:barDir val="col"/>
        <c:grouping val="clustered"/>
        <c:varyColors val="0"/>
        <c:ser>
          <c:idx val="0"/>
          <c:order val="0"/>
          <c:tx>
            <c:strRef>
              <c:f>pictures!$N$10:$O$10</c:f>
              <c:strCache>
                <c:ptCount val="2"/>
                <c:pt idx="0">
                  <c:v>BIS1001</c:v>
                </c:pt>
                <c:pt idx="1">
                  <c: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pictures!$P$9:$R$9</c:f>
              <c:strCache>
                <c:ptCount val="3"/>
                <c:pt idx="0">
                  <c:v>Multitasking</c:v>
                </c:pt>
                <c:pt idx="1">
                  <c:v>Close to Keyboard</c:v>
                </c:pt>
                <c:pt idx="2">
                  <c:v>Confident</c:v>
                </c:pt>
              </c:strCache>
            </c:strRef>
          </c:cat>
          <c:val>
            <c:numRef>
              <c:f>pictures!$P$10:$R$10</c:f>
              <c:numCache>
                <c:formatCode>0%</c:formatCode>
                <c:ptCount val="3"/>
                <c:pt idx="0">
                  <c:v>0.333333333333333</c:v>
                </c:pt>
                <c:pt idx="1">
                  <c:v>0.833333333333333</c:v>
                </c:pt>
                <c:pt idx="2">
                  <c:v>0.333333333333333</c:v>
                </c:pt>
              </c:numCache>
            </c:numRef>
          </c:val>
        </c:ser>
        <c:ser>
          <c:idx val="1"/>
          <c:order val="1"/>
          <c:tx>
            <c:strRef>
              <c:f>pictures!$N$11:$O$11</c:f>
              <c:strCache>
                <c:ptCount val="2"/>
                <c:pt idx="0">
                  <c:v>BIS1001</c:v>
                </c:pt>
                <c:pt idx="1">
                  <c:v>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pictures!$P$9:$R$9</c:f>
              <c:strCache>
                <c:ptCount val="3"/>
                <c:pt idx="0">
                  <c:v>Multitasking</c:v>
                </c:pt>
                <c:pt idx="1">
                  <c:v>Close to Keyboard</c:v>
                </c:pt>
                <c:pt idx="2">
                  <c:v>Confident</c:v>
                </c:pt>
              </c:strCache>
            </c:strRef>
          </c:cat>
          <c:val>
            <c:numRef>
              <c:f>pictures!$P$11:$R$11</c:f>
              <c:numCache>
                <c:formatCode>0%</c:formatCode>
                <c:ptCount val="3"/>
                <c:pt idx="0">
                  <c:v>0.454545454545454</c:v>
                </c:pt>
                <c:pt idx="1">
                  <c:v>0.818181818181818</c:v>
                </c:pt>
                <c:pt idx="2">
                  <c:v>0.818181818181818</c:v>
                </c:pt>
              </c:numCache>
            </c:numRef>
          </c:val>
        </c:ser>
        <c:ser>
          <c:idx val="2"/>
          <c:order val="2"/>
          <c:tx>
            <c:strRef>
              <c:f>pictures!$N$12:$O$12</c:f>
              <c:strCache>
                <c:ptCount val="2"/>
                <c:pt idx="0">
                  <c:v>BIS3324</c:v>
                </c:pt>
                <c:pt idx="1">
                  <c:v>F</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pictures!$P$9:$R$9</c:f>
              <c:strCache>
                <c:ptCount val="3"/>
                <c:pt idx="0">
                  <c:v>Multitasking</c:v>
                </c:pt>
                <c:pt idx="1">
                  <c:v>Close to Keyboard</c:v>
                </c:pt>
                <c:pt idx="2">
                  <c:v>Confident</c:v>
                </c:pt>
              </c:strCache>
            </c:strRef>
          </c:cat>
          <c:val>
            <c:numRef>
              <c:f>pictures!$P$12:$R$12</c:f>
              <c:numCache>
                <c:formatCode>0%</c:formatCode>
                <c:ptCount val="3"/>
                <c:pt idx="0">
                  <c:v>0.190476190476191</c:v>
                </c:pt>
                <c:pt idx="1">
                  <c:v>0.761904761904762</c:v>
                </c:pt>
                <c:pt idx="2">
                  <c:v>0.190476190476191</c:v>
                </c:pt>
              </c:numCache>
            </c:numRef>
          </c:val>
        </c:ser>
        <c:ser>
          <c:idx val="3"/>
          <c:order val="3"/>
          <c:tx>
            <c:strRef>
              <c:f>pictures!$N$13:$O$13</c:f>
              <c:strCache>
                <c:ptCount val="2"/>
                <c:pt idx="0">
                  <c:v>BIS3324</c:v>
                </c:pt>
                <c:pt idx="1">
                  <c:v>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pictures!$P$9:$R$9</c:f>
              <c:strCache>
                <c:ptCount val="3"/>
                <c:pt idx="0">
                  <c:v>Multitasking</c:v>
                </c:pt>
                <c:pt idx="1">
                  <c:v>Close to Keyboard</c:v>
                </c:pt>
                <c:pt idx="2">
                  <c:v>Confident</c:v>
                </c:pt>
              </c:strCache>
            </c:strRef>
          </c:cat>
          <c:val>
            <c:numRef>
              <c:f>pictures!$P$13:$R$13</c:f>
              <c:numCache>
                <c:formatCode>0%</c:formatCode>
                <c:ptCount val="3"/>
                <c:pt idx="0">
                  <c:v>0.511627906976744</c:v>
                </c:pt>
                <c:pt idx="1">
                  <c:v>0.72093023255814</c:v>
                </c:pt>
                <c:pt idx="2">
                  <c:v>0.651162790697674</c:v>
                </c:pt>
              </c:numCache>
            </c:numRef>
          </c:val>
        </c:ser>
        <c:dLbls>
          <c:dLblPos val="outEnd"/>
          <c:showLegendKey val="0"/>
          <c:showVal val="1"/>
          <c:showCatName val="0"/>
          <c:showSerName val="0"/>
          <c:showPercent val="0"/>
          <c:showBubbleSize val="0"/>
        </c:dLbls>
        <c:gapWidth val="219"/>
        <c:overlap val="-27"/>
        <c:axId val="-2114789096"/>
        <c:axId val="-2114785560"/>
      </c:barChart>
      <c:catAx>
        <c:axId val="-2114789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785560"/>
        <c:crosses val="autoZero"/>
        <c:auto val="1"/>
        <c:lblAlgn val="ctr"/>
        <c:lblOffset val="100"/>
        <c:noMultiLvlLbl val="0"/>
      </c:catAx>
      <c:valAx>
        <c:axId val="-2114785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78909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600" b="1" i="0" u="sng" strike="noStrike" kern="1200" spc="0" baseline="0">
                <a:solidFill>
                  <a:prstClr val="black">
                    <a:lumMod val="65000"/>
                    <a:lumOff val="35000"/>
                  </a:prstClr>
                </a:solidFill>
                <a:latin typeface="+mn-lt"/>
                <a:ea typeface="+mn-ea"/>
                <a:cs typeface="+mn-cs"/>
              </a:defRPr>
            </a:pPr>
            <a:r>
              <a:rPr lang="en-GB" sz="1600" b="1" i="0" u="sng" strike="noStrike" kern="1200" spc="0" baseline="0">
                <a:solidFill>
                  <a:prstClr val="black">
                    <a:lumMod val="65000"/>
                    <a:lumOff val="35000"/>
                  </a:prstClr>
                </a:solidFill>
                <a:latin typeface="+mn-lt"/>
                <a:ea typeface="+mn-ea"/>
                <a:cs typeface="+mn-cs"/>
              </a:rPr>
              <a:t>Average Video Analyse Score per Module/Gender</a:t>
            </a:r>
          </a:p>
        </c:rich>
      </c:tx>
      <c:layout/>
      <c:overlay val="0"/>
      <c:spPr>
        <a:noFill/>
        <a:ln>
          <a:noFill/>
        </a:ln>
        <a:effectLst/>
      </c:spPr>
    </c:title>
    <c:autoTitleDeleted val="0"/>
    <c:plotArea>
      <c:layout/>
      <c:barChart>
        <c:barDir val="col"/>
        <c:grouping val="clustered"/>
        <c:varyColors val="0"/>
        <c:ser>
          <c:idx val="0"/>
          <c:order val="0"/>
          <c:tx>
            <c:strRef>
              <c:f>video!$N$1</c:f>
              <c:strCache>
                <c:ptCount val="1"/>
                <c:pt idx="0">
                  <c:v>1st pict AVG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video!$L$2:$M$5</c:f>
              <c:multiLvlStrCache>
                <c:ptCount val="4"/>
                <c:lvl>
                  <c:pt idx="0">
                    <c:v>F</c:v>
                  </c:pt>
                  <c:pt idx="1">
                    <c:v>M</c:v>
                  </c:pt>
                  <c:pt idx="2">
                    <c:v>F</c:v>
                  </c:pt>
                  <c:pt idx="3">
                    <c:v>M</c:v>
                  </c:pt>
                </c:lvl>
                <c:lvl>
                  <c:pt idx="0">
                    <c:v>BIS1001</c:v>
                  </c:pt>
                  <c:pt idx="1">
                    <c:v>BIS1001</c:v>
                  </c:pt>
                  <c:pt idx="2">
                    <c:v>BIS3324</c:v>
                  </c:pt>
                  <c:pt idx="3">
                    <c:v>BIS3324</c:v>
                  </c:pt>
                </c:lvl>
              </c:multiLvlStrCache>
            </c:multiLvlStrRef>
          </c:cat>
          <c:val>
            <c:numRef>
              <c:f>video!$N$2:$N$5</c:f>
              <c:numCache>
                <c:formatCode>h:mm</c:formatCode>
                <c:ptCount val="4"/>
                <c:pt idx="0">
                  <c:v>0.0487847222222222</c:v>
                </c:pt>
                <c:pt idx="1">
                  <c:v>0.0435416666666667</c:v>
                </c:pt>
                <c:pt idx="2">
                  <c:v>0.0618055555555555</c:v>
                </c:pt>
                <c:pt idx="3">
                  <c:v>0.0529207516339869</c:v>
                </c:pt>
              </c:numCache>
            </c:numRef>
          </c:val>
        </c:ser>
        <c:ser>
          <c:idx val="1"/>
          <c:order val="1"/>
          <c:tx>
            <c:strRef>
              <c:f>video!$O$1</c:f>
              <c:strCache>
                <c:ptCount val="1"/>
                <c:pt idx="0">
                  <c:v>Duration AVG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video!$L$2:$M$5</c:f>
              <c:multiLvlStrCache>
                <c:ptCount val="4"/>
                <c:lvl>
                  <c:pt idx="0">
                    <c:v>F</c:v>
                  </c:pt>
                  <c:pt idx="1">
                    <c:v>M</c:v>
                  </c:pt>
                  <c:pt idx="2">
                    <c:v>F</c:v>
                  </c:pt>
                  <c:pt idx="3">
                    <c:v>M</c:v>
                  </c:pt>
                </c:lvl>
                <c:lvl>
                  <c:pt idx="0">
                    <c:v>BIS1001</c:v>
                  </c:pt>
                  <c:pt idx="1">
                    <c:v>BIS1001</c:v>
                  </c:pt>
                  <c:pt idx="2">
                    <c:v>BIS3324</c:v>
                  </c:pt>
                  <c:pt idx="3">
                    <c:v>BIS3324</c:v>
                  </c:pt>
                </c:lvl>
              </c:multiLvlStrCache>
            </c:multiLvlStrRef>
          </c:cat>
          <c:val>
            <c:numRef>
              <c:f>video!$O$2:$O$5</c:f>
              <c:numCache>
                <c:formatCode>h:mm</c:formatCode>
                <c:ptCount val="4"/>
                <c:pt idx="0">
                  <c:v>0.206134259259259</c:v>
                </c:pt>
                <c:pt idx="1">
                  <c:v>0.172316919191919</c:v>
                </c:pt>
                <c:pt idx="2">
                  <c:v>0.177810846560847</c:v>
                </c:pt>
                <c:pt idx="3">
                  <c:v>0.169460594315245</c:v>
                </c:pt>
              </c:numCache>
            </c:numRef>
          </c:val>
        </c:ser>
        <c:dLbls>
          <c:dLblPos val="outEnd"/>
          <c:showLegendKey val="0"/>
          <c:showVal val="1"/>
          <c:showCatName val="0"/>
          <c:showSerName val="0"/>
          <c:showPercent val="0"/>
          <c:showBubbleSize val="0"/>
        </c:dLbls>
        <c:gapWidth val="219"/>
        <c:overlap val="-27"/>
        <c:axId val="-2114835592"/>
        <c:axId val="-2114844056"/>
      </c:barChart>
      <c:catAx>
        <c:axId val="-2114835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844056"/>
        <c:crosses val="autoZero"/>
        <c:auto val="1"/>
        <c:lblAlgn val="ctr"/>
        <c:lblOffset val="100"/>
        <c:noMultiLvlLbl val="0"/>
      </c:catAx>
      <c:valAx>
        <c:axId val="-2114844056"/>
        <c:scaling>
          <c:orientation val="minMax"/>
        </c:scaling>
        <c:delete val="0"/>
        <c:axPos val="l"/>
        <c:majorGridlines>
          <c:spPr>
            <a:ln w="9525" cap="flat" cmpd="sng" algn="ctr">
              <a:solidFill>
                <a:schemeClr val="tx1">
                  <a:lumMod val="15000"/>
                  <a:lumOff val="85000"/>
                </a:schemeClr>
              </a:solidFill>
              <a:round/>
            </a:ln>
            <a:effectLst/>
          </c:spPr>
        </c:majorGridlines>
        <c:numFmt formatCode="h:mm"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83559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[Graphs 20150419 v5.xlsx]Sheet2!PivotTable19</c:name>
    <c:fmtId val="-1"/>
  </c:pivotSource>
  <c:chart>
    <c:title>
      <c:tx>
        <c:rich>
          <a:bodyPr rot="0" spcFirstLastPara="1" vertOverflow="ellipsis" vert="horz" wrap="square" anchor="ctr" anchorCtr="1"/>
          <a:lstStyle/>
          <a:p>
            <a:pPr>
              <a:defRPr sz="1600" b="1" i="0" u="sng" strike="noStrike" kern="1200" spc="0" baseline="0">
                <a:solidFill>
                  <a:schemeClr val="tx1">
                    <a:lumMod val="65000"/>
                    <a:lumOff val="35000"/>
                  </a:schemeClr>
                </a:solidFill>
                <a:latin typeface="+mn-lt"/>
                <a:ea typeface="+mn-ea"/>
                <a:cs typeface="+mn-cs"/>
              </a:defRPr>
            </a:pPr>
            <a:r>
              <a:rPr lang="en-GB" sz="1600" b="1" u="sng">
                <a:latin typeface="+mn-lt"/>
              </a:rPr>
              <a:t>Average</a:t>
            </a:r>
            <a:r>
              <a:rPr lang="en-GB" sz="1600" b="1" u="sng" baseline="0">
                <a:latin typeface="+mn-lt"/>
              </a:rPr>
              <a:t> </a:t>
            </a:r>
            <a:r>
              <a:rPr lang="en-GB" sz="1600" b="1" u="sng">
                <a:latin typeface="+mn-lt"/>
              </a:rPr>
              <a:t>Score per Module/Gender</a:t>
            </a:r>
          </a:p>
        </c:rich>
      </c:tx>
      <c:layout/>
      <c:overlay val="0"/>
      <c:spPr>
        <a:noFill/>
        <a:ln>
          <a:noFill/>
        </a:ln>
        <a:effectLst/>
      </c:sp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delete val="1"/>
          <c:extLst>
            <c:ext xmlns:c15="http://schemas.microsoft.com/office/drawing/2012/chart" uri="{CE6537A1-D6FC-4f65-9D91-7224C49458BB}"/>
          </c:extLst>
        </c:dLbl>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Sheet2!$B$3:$B$4</c:f>
              <c:strCache>
                <c:ptCount val="1"/>
                <c:pt idx="0">
                  <c:v>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Sheet2!$A$5:$A$6</c:f>
              <c:strCache>
                <c:ptCount val="2"/>
                <c:pt idx="0">
                  <c:v>BIS1001</c:v>
                </c:pt>
                <c:pt idx="1">
                  <c:v>BIS3324</c:v>
                </c:pt>
              </c:strCache>
            </c:strRef>
          </c:cat>
          <c:val>
            <c:numRef>
              <c:f>Sheet2!$B$5:$B$6</c:f>
              <c:numCache>
                <c:formatCode>General</c:formatCode>
                <c:ptCount val="2"/>
                <c:pt idx="0">
                  <c:v>6.452380952380948</c:v>
                </c:pt>
                <c:pt idx="1">
                  <c:v>7.600680272108839</c:v>
                </c:pt>
              </c:numCache>
            </c:numRef>
          </c:val>
        </c:ser>
        <c:ser>
          <c:idx val="1"/>
          <c:order val="1"/>
          <c:tx>
            <c:strRef>
              <c:f>Sheet2!$C$3:$C$4</c:f>
              <c:strCache>
                <c:ptCount val="1"/>
                <c:pt idx="0">
                  <c:v>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Sheet2!$A$5:$A$6</c:f>
              <c:strCache>
                <c:ptCount val="2"/>
                <c:pt idx="0">
                  <c:v>BIS1001</c:v>
                </c:pt>
                <c:pt idx="1">
                  <c:v>BIS3324</c:v>
                </c:pt>
              </c:strCache>
            </c:strRef>
          </c:cat>
          <c:val>
            <c:numRef>
              <c:f>Sheet2!$C$5:$C$6</c:f>
              <c:numCache>
                <c:formatCode>General</c:formatCode>
                <c:ptCount val="2"/>
                <c:pt idx="0">
                  <c:v>7.338280766852194</c:v>
                </c:pt>
                <c:pt idx="1">
                  <c:v>7.316880240468274</c:v>
                </c:pt>
              </c:numCache>
            </c:numRef>
          </c:val>
        </c:ser>
        <c:dLbls>
          <c:dLblPos val="outEnd"/>
          <c:showLegendKey val="0"/>
          <c:showVal val="1"/>
          <c:showCatName val="0"/>
          <c:showSerName val="0"/>
          <c:showPercent val="0"/>
          <c:showBubbleSize val="0"/>
        </c:dLbls>
        <c:gapWidth val="219"/>
        <c:overlap val="-27"/>
        <c:axId val="-1981782456"/>
        <c:axId val="-1981576952"/>
      </c:barChart>
      <c:catAx>
        <c:axId val="-198178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1576952"/>
        <c:crosses val="autoZero"/>
        <c:auto val="1"/>
        <c:lblAlgn val="ctr"/>
        <c:lblOffset val="100"/>
        <c:noMultiLvlLbl val="0"/>
      </c:catAx>
      <c:valAx>
        <c:axId val="-1981576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178245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A1E6A84C-5721-5147-B4B0-84AAABE55B41}" type="datetime1">
              <a:rPr lang="en-US"/>
              <a:pPr>
                <a:defRPr/>
              </a:pPr>
              <a:t>28/05/2015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A27A530-6454-474D-A834-09EC04492627}" type="slidenum">
              <a:rPr lang="en-US"/>
              <a:pPr>
                <a:defRPr/>
              </a:pPr>
              <a:t>‹#›</a:t>
            </a:fld>
            <a:endParaRPr lang="en-US"/>
          </a:p>
        </p:txBody>
      </p:sp>
    </p:spTree>
    <p:extLst>
      <p:ext uri="{BB962C8B-B14F-4D97-AF65-F5344CB8AC3E}">
        <p14:creationId xmlns:p14="http://schemas.microsoft.com/office/powerpoint/2010/main" val="3590799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F8E37A88-738B-774C-8D5F-6651561E1D66}" type="datetime1">
              <a:rPr lang="en-US"/>
              <a:pPr>
                <a:defRPr/>
              </a:pPr>
              <a:t>28/05/2015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6913E594-B8E4-DE4C-8599-FB393C123C1E}" type="slidenum">
              <a:rPr lang="en-US"/>
              <a:pPr>
                <a:defRPr/>
              </a:pPr>
              <a:t>‹#›</a:t>
            </a:fld>
            <a:endParaRPr lang="en-US"/>
          </a:p>
        </p:txBody>
      </p:sp>
    </p:spTree>
    <p:extLst>
      <p:ext uri="{BB962C8B-B14F-4D97-AF65-F5344CB8AC3E}">
        <p14:creationId xmlns:p14="http://schemas.microsoft.com/office/powerpoint/2010/main" val="2160192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ＭＳ Ｐゴシック" pitchFamily="3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92482756-774B-E243-9A9C-8781E2299304}" type="slidenum">
              <a:rPr lang="en-US" sz="1200" b="0" u="none">
                <a:solidFill>
                  <a:schemeClr val="tx1"/>
                </a:solidFill>
              </a:rPr>
              <a:pPr/>
              <a:t>1</a:t>
            </a:fld>
            <a:endParaRPr lang="en-US" sz="1200" b="0" u="none">
              <a:solidFill>
                <a:schemeClr val="tx1"/>
              </a:solidFill>
            </a:endParaRPr>
          </a:p>
        </p:txBody>
      </p:sp>
      <p:sp>
        <p:nvSpPr>
          <p:cNvPr id="16386" name="Rectangle 2"/>
          <p:cNvSpPr>
            <a:spLocks noGrp="1" noRot="1" noChangeAspect="1" noChangeArrowheads="1" noTextEdit="1"/>
          </p:cNvSpPr>
          <p:nvPr>
            <p:ph type="sldImg"/>
          </p:nvPr>
        </p:nvSpPr>
        <p:spPr>
          <a:ln cap="flat"/>
        </p:spPr>
      </p:sp>
      <p:sp>
        <p:nvSpPr>
          <p:cNvPr id="16387"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14</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15</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pPr marL="0" indent="0">
              <a:buFont typeface="+mj-lt"/>
              <a:buNone/>
            </a:pP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16</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pPr marL="0" indent="0">
              <a:buFont typeface="+mj-lt"/>
              <a:buNone/>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GB" dirty="0"/>
          </a:p>
        </p:txBody>
      </p:sp>
      <p:sp>
        <p:nvSpPr>
          <p:cNvPr id="4" name="Slide Number Placeholder 3"/>
          <p:cNvSpPr>
            <a:spLocks noGrp="1"/>
          </p:cNvSpPr>
          <p:nvPr>
            <p:ph type="sldNum" sz="quarter" idx="10"/>
          </p:nvPr>
        </p:nvSpPr>
        <p:spPr/>
        <p:txBody>
          <a:bodyPr/>
          <a:lstStyle/>
          <a:p>
            <a:pPr>
              <a:defRPr/>
            </a:pPr>
            <a:fld id="{6913E594-B8E4-DE4C-8599-FB393C123C1E}" type="slidenum">
              <a:rPr lang="en-US" smtClean="0"/>
              <a:pPr>
                <a:defRPr/>
              </a:pPr>
              <a:t>17</a:t>
            </a:fld>
            <a:endParaRPr lang="en-US"/>
          </a:p>
        </p:txBody>
      </p:sp>
    </p:spTree>
    <p:extLst>
      <p:ext uri="{BB962C8B-B14F-4D97-AF65-F5344CB8AC3E}">
        <p14:creationId xmlns:p14="http://schemas.microsoft.com/office/powerpoint/2010/main" val="161499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18</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pPr marL="228600" indent="-228600">
              <a:buFont typeface="+mj-lt"/>
              <a:buAutoNum type="arabicPeriod"/>
            </a:pP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19</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pPr marL="228600" indent="-228600">
              <a:buFont typeface="+mj-lt"/>
              <a:buAutoNum type="arabicPeriod"/>
            </a:pPr>
            <a:endParaRPr lang="en-GB" baseline="0" dirty="0" smtClean="0">
              <a:latin typeface="Times New Roman" charset="0"/>
              <a:ea typeface="ＭＳ Ｐゴシック" charset="0"/>
              <a:cs typeface="ＭＳ Ｐゴシック" charset="0"/>
            </a:endParaRPr>
          </a:p>
          <a:p>
            <a:pPr marL="228600" indent="-228600">
              <a:buFont typeface="+mj-lt"/>
              <a:buAutoNum type="arabicPeriod"/>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20</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24</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2</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3</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sz="1100" b="1">
                <a:latin typeface="Calibri" charset="0"/>
                <a:ea typeface="ＭＳ Ｐゴシック" charset="0"/>
                <a:cs typeface="ＭＳ Ｐゴシック" charset="0"/>
              </a:rPr>
              <a:t>Before moving on to speak about Science and Technology, I would like to give an overview of our other schools…</a:t>
            </a:r>
          </a:p>
          <a:p>
            <a:pPr>
              <a:lnSpc>
                <a:spcPct val="90000"/>
              </a:lnSpc>
            </a:pPr>
            <a:endParaRPr lang="en-GB" sz="1100" b="1">
              <a:latin typeface="Calibri" charset="0"/>
              <a:ea typeface="ＭＳ Ｐゴシック" charset="0"/>
              <a:cs typeface="ＭＳ Ｐゴシック" charset="0"/>
            </a:endParaRPr>
          </a:p>
          <a:p>
            <a:pPr>
              <a:lnSpc>
                <a:spcPct val="90000"/>
              </a:lnSpc>
            </a:pPr>
            <a:r>
              <a:rPr lang="en-GB" sz="1100" b="1">
                <a:latin typeface="Calibri" charset="0"/>
                <a:ea typeface="ＭＳ Ｐゴシック" charset="0"/>
                <a:cs typeface="ＭＳ Ｐゴシック" charset="0"/>
              </a:rPr>
              <a:t>Art and Design </a:t>
            </a:r>
            <a:r>
              <a:rPr lang="en-GB" sz="1100">
                <a:latin typeface="Calibri" charset="0"/>
                <a:ea typeface="ＭＳ Ｐゴシック" charset="0"/>
                <a:cs typeface="ＭＳ Ｐゴシック" charset="0"/>
              </a:rPr>
              <a:t>– Our Art and Design students continuously win awards for their work including Final Year animation student Clive Shaw, who won a top animation award for his ‘Girls and Boys’ animation, judged by Simpsons and Futurama creator Matt Groening. </a:t>
            </a:r>
          </a:p>
          <a:p>
            <a:pPr>
              <a:lnSpc>
                <a:spcPct val="90000"/>
              </a:lnSpc>
            </a:pPr>
            <a:endParaRPr lang="en-GB" sz="1100">
              <a:latin typeface="Calibri" charset="0"/>
              <a:ea typeface="ＭＳ Ｐゴシック" charset="0"/>
              <a:cs typeface="ＭＳ Ｐゴシック" charset="0"/>
            </a:endParaRPr>
          </a:p>
          <a:p>
            <a:pPr>
              <a:lnSpc>
                <a:spcPct val="90000"/>
              </a:lnSpc>
            </a:pPr>
            <a:r>
              <a:rPr lang="en-GB" sz="1100" b="1">
                <a:latin typeface="Calibri" charset="0"/>
                <a:ea typeface="ＭＳ Ｐゴシック" charset="0"/>
                <a:cs typeface="ＭＳ Ｐゴシック" charset="0"/>
              </a:rPr>
              <a:t>Business School </a:t>
            </a:r>
            <a:r>
              <a:rPr lang="en-GB" sz="1100">
                <a:latin typeface="Calibri" charset="0"/>
                <a:ea typeface="ＭＳ Ｐゴシック" charset="0"/>
                <a:cs typeface="ＭＳ Ｐゴシック" charset="0"/>
              </a:rPr>
              <a:t>– Research Impact: The work of our researchers has made a significant impact in the real world, having been used to help several governments shape policy, and business and organisations to take a fresh look at the way they do business.  </a:t>
            </a:r>
          </a:p>
          <a:p>
            <a:pPr>
              <a:lnSpc>
                <a:spcPct val="90000"/>
              </a:lnSpc>
            </a:pPr>
            <a:r>
              <a:rPr lang="en-GB" sz="1100">
                <a:latin typeface="Calibri" charset="0"/>
                <a:ea typeface="ＭＳ Ｐゴシック" charset="0"/>
                <a:cs typeface="ＭＳ Ｐゴシック" charset="0"/>
              </a:rPr>
              <a:t>This means that both our undergraduate and postgraduate students benefit from being taught by expert academics who are working at the cutting edge of their field. The curriculum taught within our courses is developed on the basis of the innovative work being undertaken by research academics that are actively extending the boundaries of understanding within their fields.</a:t>
            </a:r>
          </a:p>
          <a:p>
            <a:pPr>
              <a:lnSpc>
                <a:spcPct val="90000"/>
              </a:lnSpc>
            </a:pPr>
            <a:endParaRPr lang="en-GB" sz="1100">
              <a:latin typeface="Calibri" charset="0"/>
              <a:ea typeface="ＭＳ Ｐゴシック" charset="0"/>
              <a:cs typeface="ＭＳ Ｐゴシック" charset="0"/>
            </a:endParaRPr>
          </a:p>
          <a:p>
            <a:pPr>
              <a:lnSpc>
                <a:spcPct val="90000"/>
              </a:lnSpc>
            </a:pPr>
            <a:r>
              <a:rPr lang="en-GB" sz="1100" b="1">
                <a:latin typeface="Calibri" charset="0"/>
                <a:ea typeface="ＭＳ Ｐゴシック" charset="0"/>
                <a:cs typeface="ＭＳ Ｐゴシック" charset="0"/>
              </a:rPr>
              <a:t>Health and Education </a:t>
            </a:r>
            <a:r>
              <a:rPr lang="en-GB" sz="1100">
                <a:latin typeface="Calibri" charset="0"/>
                <a:ea typeface="ＭＳ Ｐゴシック" charset="0"/>
                <a:cs typeface="ＭＳ Ｐゴシック" charset="0"/>
              </a:rPr>
              <a:t>– Our close partnerships with schools, hospitals, local authorities, the NHS and Teaching Agency ensure that our health and education courses reflect what these partners will be looking for in the future, ensuring that our graduates have very high employability rates.</a:t>
            </a:r>
          </a:p>
          <a:p>
            <a:pPr>
              <a:lnSpc>
                <a:spcPct val="90000"/>
              </a:lnSpc>
            </a:pPr>
            <a:endParaRPr lang="en-GB" sz="1100">
              <a:latin typeface="Calibri" charset="0"/>
              <a:ea typeface="ＭＳ Ｐゴシック" charset="0"/>
              <a:cs typeface="ＭＳ Ｐゴシック" charset="0"/>
            </a:endParaRPr>
          </a:p>
          <a:p>
            <a:pPr>
              <a:lnSpc>
                <a:spcPct val="90000"/>
              </a:lnSpc>
            </a:pPr>
            <a:r>
              <a:rPr lang="en-GB" sz="1100" b="1">
                <a:latin typeface="Calibri" charset="0"/>
                <a:ea typeface="ＭＳ Ｐゴシック" charset="0"/>
                <a:cs typeface="ＭＳ Ｐゴシック" charset="0"/>
              </a:rPr>
              <a:t>Law</a:t>
            </a:r>
            <a:r>
              <a:rPr lang="en-GB" sz="1100">
                <a:latin typeface="Calibri" charset="0"/>
                <a:ea typeface="ＭＳ Ｐゴシック" charset="0"/>
                <a:cs typeface="ＭＳ Ｐゴシック" charset="0"/>
              </a:rPr>
              <a:t> – Prof. Castellino is Dean of School and a renowned researcher and commentator on issues concerning public international law and human rights law, including speaking on United Nations panels. Research contributions by our criminologists, sociologists and social policy analysts have been pioneering and internationally excellent. The School’s constituent subjects have an impressive history of winning competitive external funding, including from the ESRC, the AHRC, the British Academy, the Equality and Human Rights Commission, the Joseph Rowntree Foundation, the European Union, government departments and international organisations.</a:t>
            </a:r>
          </a:p>
          <a:p>
            <a:pPr>
              <a:lnSpc>
                <a:spcPct val="90000"/>
              </a:lnSpc>
            </a:pPr>
            <a:endParaRPr lang="en-GB" sz="1100">
              <a:latin typeface="Calibri" charset="0"/>
              <a:ea typeface="ＭＳ Ｐゴシック" charset="0"/>
              <a:cs typeface="ＭＳ Ｐゴシック" charset="0"/>
            </a:endParaRPr>
          </a:p>
          <a:p>
            <a:pPr>
              <a:lnSpc>
                <a:spcPct val="90000"/>
              </a:lnSpc>
            </a:pPr>
            <a:r>
              <a:rPr lang="en-GB" sz="1100" b="1">
                <a:latin typeface="Calibri" charset="0"/>
                <a:ea typeface="ＭＳ Ｐゴシック" charset="0"/>
                <a:cs typeface="ＭＳ Ｐゴシック" charset="0"/>
              </a:rPr>
              <a:t>Media and Performing Arts </a:t>
            </a:r>
            <a:r>
              <a:rPr lang="en-GB" sz="1100">
                <a:latin typeface="Calibri" charset="0"/>
                <a:ea typeface="ＭＳ Ｐゴシック" charset="0"/>
                <a:cs typeface="ＭＳ Ｐゴシック" charset="0"/>
              </a:rPr>
              <a:t>– Following on from the opening of our £80 million art, design and media facility - the Grove building in the 2011/12 academic year, we are making a further £7.5 million investment in performing arts and education facilities.</a:t>
            </a:r>
          </a:p>
          <a:p>
            <a:pPr>
              <a:lnSpc>
                <a:spcPct val="90000"/>
              </a:lnSpc>
            </a:pPr>
            <a:endParaRPr lang="en-GB" sz="1100">
              <a:latin typeface="Calibri" charset="0"/>
              <a:ea typeface="ＭＳ Ｐゴシック" charset="0"/>
              <a:cs typeface="ＭＳ Ｐゴシック" charset="0"/>
            </a:endParaRPr>
          </a:p>
          <a:p>
            <a:pPr>
              <a:lnSpc>
                <a:spcPct val="90000"/>
              </a:lnSpc>
            </a:pPr>
            <a:endParaRPr lang="en-GB" sz="1100">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1C3DF5-19E6-214F-8AD8-8A529F655ACA}" type="slidenum">
              <a:rPr lang="en-US" sz="1200"/>
              <a:pPr eaLnBrk="1" hangingPunct="1"/>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7</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8</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9</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12</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b="1" u="sng">
                <a:solidFill>
                  <a:schemeClr val="tx2"/>
                </a:solidFill>
                <a:latin typeface="Times New Roman" charset="0"/>
                <a:ea typeface="ＭＳ Ｐゴシック" charset="0"/>
                <a:cs typeface="ＭＳ Ｐゴシック" charset="0"/>
              </a:defRPr>
            </a:lvl1pPr>
            <a:lvl2pPr marL="719993" indent="-276920">
              <a:defRPr sz="3100" b="1" u="sng">
                <a:solidFill>
                  <a:schemeClr val="tx2"/>
                </a:solidFill>
                <a:latin typeface="Times New Roman" charset="0"/>
                <a:ea typeface="ＭＳ Ｐゴシック" charset="0"/>
              </a:defRPr>
            </a:lvl2pPr>
            <a:lvl3pPr marL="1107681" indent="-221536">
              <a:defRPr sz="3100" b="1" u="sng">
                <a:solidFill>
                  <a:schemeClr val="tx2"/>
                </a:solidFill>
                <a:latin typeface="Times New Roman" charset="0"/>
                <a:ea typeface="ＭＳ Ｐゴシック" charset="0"/>
              </a:defRPr>
            </a:lvl3pPr>
            <a:lvl4pPr marL="1550754" indent="-221536">
              <a:defRPr sz="3100" b="1" u="sng">
                <a:solidFill>
                  <a:schemeClr val="tx2"/>
                </a:solidFill>
                <a:latin typeface="Times New Roman" charset="0"/>
                <a:ea typeface="ＭＳ Ｐゴシック" charset="0"/>
              </a:defRPr>
            </a:lvl4pPr>
            <a:lvl5pPr marL="1993826" indent="-221536">
              <a:defRPr sz="3100" b="1" u="sng">
                <a:solidFill>
                  <a:schemeClr val="tx2"/>
                </a:solidFill>
                <a:latin typeface="Times New Roman" charset="0"/>
                <a:ea typeface="ＭＳ Ｐゴシック" charset="0"/>
              </a:defRPr>
            </a:lvl5pPr>
            <a:lvl6pPr marL="2436899" indent="-221536" eaLnBrk="0" fontAlgn="base" hangingPunct="0">
              <a:spcBef>
                <a:spcPct val="0"/>
              </a:spcBef>
              <a:spcAft>
                <a:spcPct val="0"/>
              </a:spcAft>
              <a:defRPr sz="3100" b="1" u="sng">
                <a:solidFill>
                  <a:schemeClr val="tx2"/>
                </a:solidFill>
                <a:latin typeface="Times New Roman" charset="0"/>
                <a:ea typeface="ＭＳ Ｐゴシック" charset="0"/>
              </a:defRPr>
            </a:lvl6pPr>
            <a:lvl7pPr marL="2879971" indent="-221536" eaLnBrk="0" fontAlgn="base" hangingPunct="0">
              <a:spcBef>
                <a:spcPct val="0"/>
              </a:spcBef>
              <a:spcAft>
                <a:spcPct val="0"/>
              </a:spcAft>
              <a:defRPr sz="3100" b="1" u="sng">
                <a:solidFill>
                  <a:schemeClr val="tx2"/>
                </a:solidFill>
                <a:latin typeface="Times New Roman" charset="0"/>
                <a:ea typeface="ＭＳ Ｐゴシック" charset="0"/>
              </a:defRPr>
            </a:lvl7pPr>
            <a:lvl8pPr marL="3323044" indent="-221536" eaLnBrk="0" fontAlgn="base" hangingPunct="0">
              <a:spcBef>
                <a:spcPct val="0"/>
              </a:spcBef>
              <a:spcAft>
                <a:spcPct val="0"/>
              </a:spcAft>
              <a:defRPr sz="3100" b="1" u="sng">
                <a:solidFill>
                  <a:schemeClr val="tx2"/>
                </a:solidFill>
                <a:latin typeface="Times New Roman" charset="0"/>
                <a:ea typeface="ＭＳ Ｐゴシック" charset="0"/>
              </a:defRPr>
            </a:lvl8pPr>
            <a:lvl9pPr marL="3766116" indent="-221536" eaLnBrk="0" fontAlgn="base" hangingPunct="0">
              <a:spcBef>
                <a:spcPct val="0"/>
              </a:spcBef>
              <a:spcAft>
                <a:spcPct val="0"/>
              </a:spcAft>
              <a:defRPr sz="3100" b="1" u="sng">
                <a:solidFill>
                  <a:schemeClr val="tx2"/>
                </a:solidFill>
                <a:latin typeface="Times New Roman" charset="0"/>
                <a:ea typeface="ＭＳ Ｐゴシック" charset="0"/>
              </a:defRPr>
            </a:lvl9pPr>
          </a:lstStyle>
          <a:p>
            <a:fld id="{D5260D45-F189-8F42-8C71-FBB97ED402DD}" type="slidenum">
              <a:rPr lang="en-US" sz="1200" b="0" u="none">
                <a:solidFill>
                  <a:schemeClr val="tx1"/>
                </a:solidFill>
              </a:rPr>
              <a:pPr/>
              <a:t>13</a:t>
            </a:fld>
            <a:endParaRPr lang="en-US" sz="1200" b="0" u="none">
              <a:solidFill>
                <a:schemeClr val="tx1"/>
              </a:solidFill>
            </a:endParaRPr>
          </a:p>
        </p:txBody>
      </p:sp>
      <p:sp>
        <p:nvSpPr>
          <p:cNvPr id="18434" name="Rectangle 2"/>
          <p:cNvSpPr>
            <a:spLocks noGrp="1" noRot="1" noChangeAspect="1" noChangeArrowheads="1" noTextEdit="1"/>
          </p:cNvSpPr>
          <p:nvPr>
            <p:ph type="sldImg"/>
          </p:nvPr>
        </p:nvSpPr>
        <p:spPr>
          <a:ln cap="flat"/>
        </p:spPr>
      </p:sp>
      <p:sp>
        <p:nvSpPr>
          <p:cNvPr id="18435" name="Rectangle 3"/>
          <p:cNvSpPr>
            <a:spLocks noGrp="1" noChangeArrowheads="1"/>
          </p:cNvSpPr>
          <p:nvPr>
            <p:ph type="body" idx="1"/>
          </p:nvPr>
        </p:nvSpPr>
        <p:spPr>
          <a:xfrm>
            <a:off x="915138" y="4342722"/>
            <a:ext cx="5027724" cy="41149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8364" tIns="44182" rIns="88364" bIns="44182"/>
          <a:lstStyle/>
          <a:p>
            <a:pPr marL="228600" indent="-228600">
              <a:buFont typeface="+mj-lt"/>
              <a:buAutoNum type="arabicPeriod"/>
            </a:pPr>
            <a:endParaRPr lang="en-GB" dirty="0" smtClean="0">
              <a:latin typeface="Times New Roman" charset="0"/>
              <a:ea typeface="ＭＳ Ｐゴシック" charset="0"/>
              <a:cs typeface="ＭＳ Ｐゴシック" charset="0"/>
            </a:endParaRPr>
          </a:p>
          <a:p>
            <a:pPr marL="228600" indent="-228600">
              <a:buFont typeface="+mj-lt"/>
              <a:buAutoNum type="arabicPeriod"/>
            </a:pPr>
            <a:endParaRPr lang="en-GB" baseline="0" dirty="0" smtClean="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8" descr="Mid qua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800" y="274638"/>
            <a:ext cx="5245296" cy="487362"/>
          </a:xfrm>
        </p:spPr>
        <p:txBody>
          <a:bodyPr/>
          <a:lstStyle/>
          <a:p>
            <a:r>
              <a:rPr lang="en-GB" smtClean="0"/>
              <a:t>Click to edit Master title style</a:t>
            </a:r>
            <a:endParaRPr lang="en-US" dirty="0"/>
          </a:p>
        </p:txBody>
      </p:sp>
      <p:sp>
        <p:nvSpPr>
          <p:cNvPr id="4" name="Date Placeholder 3"/>
          <p:cNvSpPr>
            <a:spLocks noGrp="1"/>
          </p:cNvSpPr>
          <p:nvPr>
            <p:ph type="dt" sz="half" idx="10"/>
          </p:nvPr>
        </p:nvSpPr>
        <p:spPr/>
        <p:txBody>
          <a:bodyPr/>
          <a:lstStyle>
            <a:lvl1pPr>
              <a:defRPr smtClean="0"/>
            </a:lvl1pPr>
          </a:lstStyle>
          <a:p>
            <a:pPr>
              <a:defRPr/>
            </a:pPr>
            <a:fld id="{93C234EA-6B2C-6742-88F9-3FF7F6A0FDFC}" type="datetime1">
              <a:rPr lang="en-GB"/>
              <a:pPr>
                <a:defRPr/>
              </a:pPr>
              <a:t>28/05/2015</a:t>
            </a:fld>
            <a:endParaRPr lang="en-US"/>
          </a:p>
        </p:txBody>
      </p:sp>
      <p:sp>
        <p:nvSpPr>
          <p:cNvPr id="5" name="Slide Number Placeholder 5"/>
          <p:cNvSpPr>
            <a:spLocks noGrp="1"/>
          </p:cNvSpPr>
          <p:nvPr>
            <p:ph type="sldNum" sz="quarter" idx="11"/>
          </p:nvPr>
        </p:nvSpPr>
        <p:spPr/>
        <p:txBody>
          <a:bodyPr/>
          <a:lstStyle>
            <a:lvl1pPr>
              <a:defRPr smtClean="0"/>
            </a:lvl1pPr>
          </a:lstStyle>
          <a:p>
            <a:pPr>
              <a:defRPr/>
            </a:pPr>
            <a:r>
              <a:rPr lang="en-US"/>
              <a:t>Slide </a:t>
            </a:r>
            <a:fld id="{A9E40163-BB4F-CD4D-9416-3CDFD5FF55B1}" type="slidenum">
              <a:rPr lang="en-US"/>
              <a:pPr>
                <a:defRPr/>
              </a:pPr>
              <a:t>‹#›</a:t>
            </a:fld>
            <a:endParaRPr lang="en-US"/>
          </a:p>
        </p:txBody>
      </p:sp>
    </p:spTree>
    <p:extLst>
      <p:ext uri="{BB962C8B-B14F-4D97-AF65-F5344CB8AC3E}">
        <p14:creationId xmlns:p14="http://schemas.microsoft.com/office/powerpoint/2010/main" val="63293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9" name="SmartArt Placeholder 8"/>
          <p:cNvSpPr>
            <a:spLocks noGrp="1"/>
          </p:cNvSpPr>
          <p:nvPr>
            <p:ph type="dgm" sz="quarter" idx="13"/>
          </p:nvPr>
        </p:nvSpPr>
        <p:spPr>
          <a:xfrm>
            <a:off x="1792288" y="1523999"/>
            <a:ext cx="5486400" cy="3200401"/>
          </a:xfrm>
        </p:spPr>
        <p:txBody>
          <a:bodyPr rtlCol="0">
            <a:normAutofit/>
          </a:bodyPr>
          <a:lstStyle>
            <a:lvl1pPr>
              <a:buFontTx/>
              <a:buNone/>
              <a:defRPr/>
            </a:lvl1pPr>
          </a:lstStyle>
          <a:p>
            <a:pPr lvl="0"/>
            <a:r>
              <a:rPr lang="en-GB" noProof="0" smtClean="0"/>
              <a:t>Click icon to add SmartArt graphic</a:t>
            </a:r>
            <a:endParaRPr lang="en-US" noProof="0" smtClean="0"/>
          </a:p>
        </p:txBody>
      </p:sp>
      <p:sp>
        <p:nvSpPr>
          <p:cNvPr id="5" name="Date Placeholder 3"/>
          <p:cNvSpPr>
            <a:spLocks noGrp="1"/>
          </p:cNvSpPr>
          <p:nvPr>
            <p:ph type="dt" sz="half" idx="14"/>
          </p:nvPr>
        </p:nvSpPr>
        <p:spPr/>
        <p:txBody>
          <a:bodyPr/>
          <a:lstStyle>
            <a:lvl1pPr>
              <a:defRPr/>
            </a:lvl1pPr>
          </a:lstStyle>
          <a:p>
            <a:pPr>
              <a:defRPr/>
            </a:pPr>
            <a:fld id="{AB94BE20-D944-BB44-8E1B-BD079549EF80}" type="datetime1">
              <a:rPr lang="en-GB"/>
              <a:pPr>
                <a:defRPr/>
              </a:pPr>
              <a:t>28/05/2015</a:t>
            </a:fld>
            <a:endParaRPr lang="en-US"/>
          </a:p>
        </p:txBody>
      </p:sp>
      <p:sp>
        <p:nvSpPr>
          <p:cNvPr id="6" name="Slide Number Placeholder 5"/>
          <p:cNvSpPr>
            <a:spLocks noGrp="1"/>
          </p:cNvSpPr>
          <p:nvPr>
            <p:ph type="sldNum" sz="quarter" idx="15"/>
          </p:nvPr>
        </p:nvSpPr>
        <p:spPr/>
        <p:txBody>
          <a:bodyPr/>
          <a:lstStyle>
            <a:lvl1pPr>
              <a:defRPr/>
            </a:lvl1pPr>
          </a:lstStyle>
          <a:p>
            <a:pPr>
              <a:defRPr/>
            </a:pPr>
            <a:r>
              <a:rPr lang="en-US"/>
              <a:t>Slide </a:t>
            </a:r>
            <a:fld id="{AB42D14B-477C-8846-82F4-0A5B05BD5D59}" type="slidenum">
              <a:rPr lang="en-US"/>
              <a:pPr>
                <a:defRPr/>
              </a:pPr>
              <a:t>‹#›</a:t>
            </a:fld>
            <a:endParaRPr lang="en-US"/>
          </a:p>
        </p:txBody>
      </p:sp>
    </p:spTree>
    <p:extLst>
      <p:ext uri="{BB962C8B-B14F-4D97-AF65-F5344CB8AC3E}">
        <p14:creationId xmlns:p14="http://schemas.microsoft.com/office/powerpoint/2010/main" val="393052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EA6EE5-E57D-8444-A068-41BFE1EC2CCA}" type="datetime1">
              <a:rPr lang="en-GB"/>
              <a:pPr>
                <a:defRPr/>
              </a:pPr>
              <a:t>28/05/2015</a:t>
            </a:fld>
            <a:endParaRPr lang="en-US"/>
          </a:p>
        </p:txBody>
      </p:sp>
      <p:sp>
        <p:nvSpPr>
          <p:cNvPr id="5" name="Slide Number Placeholder 5"/>
          <p:cNvSpPr>
            <a:spLocks noGrp="1"/>
          </p:cNvSpPr>
          <p:nvPr>
            <p:ph type="sldNum" sz="quarter" idx="11"/>
          </p:nvPr>
        </p:nvSpPr>
        <p:spPr/>
        <p:txBody>
          <a:bodyPr/>
          <a:lstStyle>
            <a:lvl1pPr>
              <a:defRPr/>
            </a:lvl1pPr>
          </a:lstStyle>
          <a:p>
            <a:pPr>
              <a:defRPr/>
            </a:pPr>
            <a:r>
              <a:rPr lang="en-US"/>
              <a:t>Slide </a:t>
            </a:r>
            <a:fld id="{A2E1C54C-7203-C441-82F9-950E104846E6}" type="slidenum">
              <a:rPr lang="en-US"/>
              <a:pPr>
                <a:defRPr/>
              </a:pPr>
              <a:t>‹#›</a:t>
            </a:fld>
            <a:endParaRPr lang="en-US"/>
          </a:p>
        </p:txBody>
      </p:sp>
    </p:spTree>
    <p:extLst>
      <p:ext uri="{BB962C8B-B14F-4D97-AF65-F5344CB8AC3E}">
        <p14:creationId xmlns:p14="http://schemas.microsoft.com/office/powerpoint/2010/main" val="1939552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00550" y="-2130425"/>
            <a:ext cx="56673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190500" y="274638"/>
            <a:ext cx="5245100" cy="48736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GB" sz="2400" b="1" smtClean="0">
                <a:solidFill>
                  <a:srgbClr val="6E6E6E"/>
                </a:solidFill>
                <a:cs typeface="Arial" charset="0"/>
              </a:rPr>
              <a:t>Click to edit Master title style</a:t>
            </a:r>
            <a:endParaRPr lang="en-US" sz="2400" b="1" smtClean="0">
              <a:solidFill>
                <a:srgbClr val="6E6E6E"/>
              </a:solidFill>
              <a:cs typeface="Arial" charset="0"/>
            </a:endParaRPr>
          </a:p>
        </p:txBody>
      </p:sp>
      <p:sp>
        <p:nvSpPr>
          <p:cNvPr id="2" name="Vertical Title 1"/>
          <p:cNvSpPr>
            <a:spLocks noGrp="1"/>
          </p:cNvSpPr>
          <p:nvPr>
            <p:ph type="title" orient="vert"/>
          </p:nvPr>
        </p:nvSpPr>
        <p:spPr>
          <a:xfrm>
            <a:off x="6629400" y="1524000"/>
            <a:ext cx="2286000" cy="46021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90500" y="1524000"/>
            <a:ext cx="6286500" cy="46021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Date Placeholder 3"/>
          <p:cNvSpPr>
            <a:spLocks noGrp="1"/>
          </p:cNvSpPr>
          <p:nvPr>
            <p:ph type="dt" sz="half" idx="10"/>
          </p:nvPr>
        </p:nvSpPr>
        <p:spPr/>
        <p:txBody>
          <a:bodyPr/>
          <a:lstStyle>
            <a:lvl1pPr>
              <a:defRPr smtClean="0"/>
            </a:lvl1pPr>
          </a:lstStyle>
          <a:p>
            <a:pPr>
              <a:defRPr/>
            </a:pPr>
            <a:fld id="{33DD491B-4894-E744-8D24-209EDB46C4D5}" type="datetime1">
              <a:rPr lang="en-GB"/>
              <a:pPr>
                <a:defRPr/>
              </a:pPr>
              <a:t>28/05/2015</a:t>
            </a:fld>
            <a:endParaRPr lang="en-US"/>
          </a:p>
        </p:txBody>
      </p:sp>
      <p:sp>
        <p:nvSpPr>
          <p:cNvPr id="7" name="Slide Number Placeholder 5"/>
          <p:cNvSpPr>
            <a:spLocks noGrp="1"/>
          </p:cNvSpPr>
          <p:nvPr>
            <p:ph type="sldNum" sz="quarter" idx="11"/>
          </p:nvPr>
        </p:nvSpPr>
        <p:spPr/>
        <p:txBody>
          <a:bodyPr/>
          <a:lstStyle>
            <a:lvl1pPr>
              <a:defRPr smtClean="0"/>
            </a:lvl1pPr>
          </a:lstStyle>
          <a:p>
            <a:pPr>
              <a:defRPr/>
            </a:pPr>
            <a:r>
              <a:rPr lang="en-US"/>
              <a:t>Slide </a:t>
            </a:r>
            <a:fld id="{17FB227D-F707-A141-8C21-54D08ACB8B19}" type="slidenum">
              <a:rPr lang="en-US"/>
              <a:pPr>
                <a:defRPr/>
              </a:pPr>
              <a:t>‹#›</a:t>
            </a:fld>
            <a:endParaRPr lang="en-US"/>
          </a:p>
        </p:txBody>
      </p:sp>
    </p:spTree>
    <p:extLst>
      <p:ext uri="{BB962C8B-B14F-4D97-AF65-F5344CB8AC3E}">
        <p14:creationId xmlns:p14="http://schemas.microsoft.com/office/powerpoint/2010/main" val="939348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7" descr="mdx_grove_building_RB_.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90500" y="274638"/>
            <a:ext cx="5448300" cy="944562"/>
          </a:xfrm>
        </p:spPr>
        <p:txBody>
          <a:bodyPr/>
          <a:lstStyle/>
          <a:p>
            <a:r>
              <a:rPr lang="en-GB" smtClean="0"/>
              <a:t>Click to edit Master title style</a:t>
            </a:r>
            <a:endParaRPr lang="en-US" dirty="0"/>
          </a:p>
        </p:txBody>
      </p:sp>
    </p:spTree>
    <p:extLst>
      <p:ext uri="{BB962C8B-B14F-4D97-AF65-F5344CB8AC3E}">
        <p14:creationId xmlns:p14="http://schemas.microsoft.com/office/powerpoint/2010/main" val="139928609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3FACB8B0-5EEA-EE40-9470-9F67FC32C13A}" type="slidenum">
              <a:rPr lang="en-US"/>
              <a:pPr>
                <a:defRPr/>
              </a:pPr>
              <a:t>‹#›</a:t>
            </a:fld>
            <a:endParaRPr lang="en-US"/>
          </a:p>
        </p:txBody>
      </p:sp>
    </p:spTree>
    <p:extLst>
      <p:ext uri="{BB962C8B-B14F-4D97-AF65-F5344CB8AC3E}">
        <p14:creationId xmlns:p14="http://schemas.microsoft.com/office/powerpoint/2010/main" val="1325885051"/>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52DF4-EE5E-43CD-9A84-DF63A9C7DBE3}" type="datetimeFigureOut">
              <a:rPr lang="en-GB" smtClean="0"/>
              <a:t>28/05/2015</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FCECD446-7571-46DC-AAC6-9D5EAAEF3D2B}" type="slidenum">
              <a:rPr lang="en-GB" smtClean="0"/>
              <a:t>‹#›</a:t>
            </a:fld>
            <a:endParaRPr lang="en-GB"/>
          </a:p>
        </p:txBody>
      </p:sp>
    </p:spTree>
    <p:extLst>
      <p:ext uri="{BB962C8B-B14F-4D97-AF65-F5344CB8AC3E}">
        <p14:creationId xmlns:p14="http://schemas.microsoft.com/office/powerpoint/2010/main" val="220421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6" descr="mdx_grove_building_RB_.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70013"/>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190500" y="274638"/>
            <a:ext cx="5448300" cy="944562"/>
          </a:xfrm>
        </p:spPr>
        <p:txBody>
          <a:bodyPr/>
          <a:lstStyle/>
          <a:p>
            <a:r>
              <a:rPr lang="en-GB" smtClean="0"/>
              <a:t>Click to edit Master title style</a:t>
            </a:r>
            <a:endParaRPr lang="en-US" dirty="0"/>
          </a:p>
        </p:txBody>
      </p:sp>
    </p:spTree>
    <p:extLst>
      <p:ext uri="{BB962C8B-B14F-4D97-AF65-F5344CB8AC3E}">
        <p14:creationId xmlns:p14="http://schemas.microsoft.com/office/powerpoint/2010/main" val="23543878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p:cNvSpPr>
            <a:spLocks noGrp="1"/>
          </p:cNvSpPr>
          <p:nvPr>
            <p:ph type="ctrTitle"/>
          </p:nvPr>
        </p:nvSpPr>
        <p:spPr>
          <a:xfrm>
            <a:off x="381000" y="2816225"/>
            <a:ext cx="7772400" cy="536575"/>
          </a:xfrm>
        </p:spPr>
        <p:txBody>
          <a:bodyPr>
            <a:normAutofit/>
          </a:bodyPr>
          <a:lstStyle>
            <a:lvl1pPr algn="l">
              <a:defRPr sz="3200" b="1" i="0">
                <a:solidFill>
                  <a:schemeClr val="bg1"/>
                </a:solidFill>
                <a:latin typeface="Arial"/>
                <a:cs typeface="Arial"/>
              </a:defRPr>
            </a:lvl1pPr>
          </a:lstStyle>
          <a:p>
            <a:r>
              <a:rPr lang="en-GB" smtClean="0"/>
              <a:t>Click to edit Master title style</a:t>
            </a:r>
            <a:endParaRPr lang="en-US" dirty="0"/>
          </a:p>
        </p:txBody>
      </p:sp>
      <p:sp>
        <p:nvSpPr>
          <p:cNvPr id="9" name="Subtitle 2"/>
          <p:cNvSpPr>
            <a:spLocks noGrp="1"/>
          </p:cNvSpPr>
          <p:nvPr>
            <p:ph type="subTitle" idx="1"/>
          </p:nvPr>
        </p:nvSpPr>
        <p:spPr>
          <a:xfrm>
            <a:off x="381000" y="3467100"/>
            <a:ext cx="7772400" cy="723900"/>
          </a:xfrm>
        </p:spPr>
        <p:txBody>
          <a:bodyPr>
            <a:normAutofit/>
          </a:bodyPr>
          <a:lstStyle>
            <a:lvl1pPr marL="0" indent="0" algn="l">
              <a:buNone/>
              <a:defRPr sz="30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Tree>
    <p:extLst>
      <p:ext uri="{BB962C8B-B14F-4D97-AF65-F5344CB8AC3E}">
        <p14:creationId xmlns:p14="http://schemas.microsoft.com/office/powerpoint/2010/main" val="98394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190500" y="1600200"/>
            <a:ext cx="87249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D1EDBE5-D402-2349-840D-2BD0B6FC524A}" type="datetime1">
              <a:rPr lang="en-GB"/>
              <a:pPr>
                <a:defRPr/>
              </a:pPr>
              <a:t>28/05/2015</a:t>
            </a:fld>
            <a:endParaRPr lang="en-US"/>
          </a:p>
        </p:txBody>
      </p:sp>
      <p:sp>
        <p:nvSpPr>
          <p:cNvPr id="5" name="Slide Number Placeholder 5"/>
          <p:cNvSpPr>
            <a:spLocks noGrp="1"/>
          </p:cNvSpPr>
          <p:nvPr>
            <p:ph type="sldNum" sz="quarter" idx="11"/>
          </p:nvPr>
        </p:nvSpPr>
        <p:spPr/>
        <p:txBody>
          <a:bodyPr/>
          <a:lstStyle>
            <a:lvl1pPr>
              <a:defRPr/>
            </a:lvl1pPr>
          </a:lstStyle>
          <a:p>
            <a:pPr>
              <a:defRPr/>
            </a:pPr>
            <a:r>
              <a:rPr lang="en-US"/>
              <a:t>Slide </a:t>
            </a:r>
            <a:fld id="{6F1A81EF-E421-C540-8C86-B5D967060C47}" type="slidenum">
              <a:rPr lang="en-US"/>
              <a:pPr>
                <a:defRPr/>
              </a:pPr>
              <a:t>‹#›</a:t>
            </a:fld>
            <a:endParaRPr lang="en-US"/>
          </a:p>
        </p:txBody>
      </p:sp>
    </p:spTree>
    <p:extLst>
      <p:ext uri="{BB962C8B-B14F-4D97-AF65-F5344CB8AC3E}">
        <p14:creationId xmlns:p14="http://schemas.microsoft.com/office/powerpoint/2010/main" val="77422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bwMode="auto">
          <a:xfrm>
            <a:off x="190500" y="274638"/>
            <a:ext cx="5245100" cy="487362"/>
          </a:xfrm>
          <a:prstGeom prst="rect">
            <a:avLst/>
          </a:prstGeom>
          <a:noFill/>
          <a:ln>
            <a:noFill/>
          </a:ln>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n-GB" sz="2400" b="1" smtClean="0">
                <a:solidFill>
                  <a:srgbClr val="6E6E6E"/>
                </a:solidFill>
                <a:cs typeface="Arial" charset="0"/>
              </a:rPr>
              <a:t>Click to edit Master title style</a:t>
            </a:r>
            <a:endParaRPr lang="en-US" sz="2400" b="1" smtClean="0">
              <a:solidFill>
                <a:srgbClr val="6E6E6E"/>
              </a:solidFill>
              <a:cs typeface="Arial" charset="0"/>
            </a:endParaRPr>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38800" y="9525"/>
            <a:ext cx="350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E8156529-9AFC-BE40-9D75-C3A2147B594B}" type="datetime1">
              <a:rPr lang="en-GB"/>
              <a:pPr>
                <a:defRPr/>
              </a:pPr>
              <a:t>28/05/2015</a:t>
            </a:fld>
            <a:endParaRPr lang="en-US"/>
          </a:p>
        </p:txBody>
      </p:sp>
      <p:sp>
        <p:nvSpPr>
          <p:cNvPr id="7" name="Slide Number Placeholder 5"/>
          <p:cNvSpPr>
            <a:spLocks noGrp="1"/>
          </p:cNvSpPr>
          <p:nvPr>
            <p:ph type="sldNum" sz="quarter" idx="11"/>
          </p:nvPr>
        </p:nvSpPr>
        <p:spPr/>
        <p:txBody>
          <a:bodyPr/>
          <a:lstStyle>
            <a:lvl1pPr>
              <a:defRPr smtClean="0"/>
            </a:lvl1pPr>
          </a:lstStyle>
          <a:p>
            <a:pPr>
              <a:defRPr/>
            </a:pPr>
            <a:r>
              <a:rPr lang="en-US"/>
              <a:t>Slide </a:t>
            </a:r>
            <a:fld id="{8A1DF157-BC33-4C42-9446-84FC8AB4D6D9}" type="slidenum">
              <a:rPr lang="en-US"/>
              <a:pPr>
                <a:defRPr/>
              </a:pPr>
              <a:t>‹#›</a:t>
            </a:fld>
            <a:endParaRPr lang="en-US"/>
          </a:p>
        </p:txBody>
      </p:sp>
    </p:spTree>
    <p:extLst>
      <p:ext uri="{BB962C8B-B14F-4D97-AF65-F5344CB8AC3E}">
        <p14:creationId xmlns:p14="http://schemas.microsoft.com/office/powerpoint/2010/main" val="125925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190500" y="1600200"/>
            <a:ext cx="4457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99A5A8-6AEC-D84B-8E47-A28F8D01EC77}" type="datetime1">
              <a:rPr lang="en-GB"/>
              <a:pPr>
                <a:defRPr/>
              </a:pPr>
              <a:t>28/05/2015</a:t>
            </a:fld>
            <a:endParaRPr lang="en-US"/>
          </a:p>
        </p:txBody>
      </p:sp>
      <p:sp>
        <p:nvSpPr>
          <p:cNvPr id="6" name="Slide Number Placeholder 5"/>
          <p:cNvSpPr>
            <a:spLocks noGrp="1"/>
          </p:cNvSpPr>
          <p:nvPr>
            <p:ph type="sldNum" sz="quarter" idx="11"/>
          </p:nvPr>
        </p:nvSpPr>
        <p:spPr/>
        <p:txBody>
          <a:bodyPr/>
          <a:lstStyle>
            <a:lvl1pPr>
              <a:defRPr/>
            </a:lvl1pPr>
          </a:lstStyle>
          <a:p>
            <a:pPr>
              <a:defRPr/>
            </a:pPr>
            <a:r>
              <a:rPr lang="en-US"/>
              <a:t>Slide </a:t>
            </a:r>
            <a:fld id="{68B5F893-335F-4D4C-90EF-394EC51DE705}" type="slidenum">
              <a:rPr lang="en-US"/>
              <a:pPr>
                <a:defRPr/>
              </a:pPr>
              <a:t>‹#›</a:t>
            </a:fld>
            <a:endParaRPr lang="en-US"/>
          </a:p>
        </p:txBody>
      </p:sp>
    </p:spTree>
    <p:extLst>
      <p:ext uri="{BB962C8B-B14F-4D97-AF65-F5344CB8AC3E}">
        <p14:creationId xmlns:p14="http://schemas.microsoft.com/office/powerpoint/2010/main" val="184660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245596" cy="487362"/>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1905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190500" y="2174875"/>
            <a:ext cx="4305300"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648200"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8200" y="2174875"/>
            <a:ext cx="4267200" cy="3951288"/>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B7A545F-E10D-E541-9FEB-12794604C08C}" type="datetime1">
              <a:rPr lang="en-GB"/>
              <a:pPr>
                <a:defRPr/>
              </a:pPr>
              <a:t>28/05/2015</a:t>
            </a:fld>
            <a:endParaRPr lang="en-US"/>
          </a:p>
        </p:txBody>
      </p:sp>
      <p:sp>
        <p:nvSpPr>
          <p:cNvPr id="8" name="Slide Number Placeholder 5"/>
          <p:cNvSpPr>
            <a:spLocks noGrp="1"/>
          </p:cNvSpPr>
          <p:nvPr>
            <p:ph type="sldNum" sz="quarter" idx="11"/>
          </p:nvPr>
        </p:nvSpPr>
        <p:spPr/>
        <p:txBody>
          <a:bodyPr/>
          <a:lstStyle>
            <a:lvl1pPr>
              <a:defRPr/>
            </a:lvl1pPr>
          </a:lstStyle>
          <a:p>
            <a:pPr>
              <a:defRPr/>
            </a:pPr>
            <a:r>
              <a:rPr lang="en-US"/>
              <a:t>Slide </a:t>
            </a:r>
            <a:fld id="{BBF5E4AC-4384-0C46-B3F5-26B9149DF015}" type="slidenum">
              <a:rPr lang="en-US"/>
              <a:pPr>
                <a:defRPr/>
              </a:pPr>
              <a:t>‹#›</a:t>
            </a:fld>
            <a:endParaRPr lang="en-US"/>
          </a:p>
        </p:txBody>
      </p:sp>
    </p:spTree>
    <p:extLst>
      <p:ext uri="{BB962C8B-B14F-4D97-AF65-F5344CB8AC3E}">
        <p14:creationId xmlns:p14="http://schemas.microsoft.com/office/powerpoint/2010/main" val="53659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5524500" cy="715962"/>
          </a:xfrm>
        </p:spPr>
        <p:txBody>
          <a:bodyPr/>
          <a:lstStyle/>
          <a:p>
            <a:r>
              <a:rPr lang="en-GB" smtClean="0"/>
              <a:t>Click to edit Master title style</a:t>
            </a:r>
            <a:endParaRPr lang="en-US"/>
          </a:p>
        </p:txBody>
      </p:sp>
      <p:sp>
        <p:nvSpPr>
          <p:cNvPr id="9" name="Text Placeholder 8"/>
          <p:cNvSpPr>
            <a:spLocks noGrp="1"/>
          </p:cNvSpPr>
          <p:nvPr>
            <p:ph type="body" sz="quarter" idx="13"/>
          </p:nvPr>
        </p:nvSpPr>
        <p:spPr>
          <a:xfrm>
            <a:off x="190500" y="3048000"/>
            <a:ext cx="5524500" cy="1447800"/>
          </a:xfrm>
        </p:spPr>
        <p:txBody>
          <a:bodyPr>
            <a:normAutofit/>
          </a:bodyPr>
          <a:lstStyle>
            <a:lvl1pPr>
              <a:buFontTx/>
              <a:buNone/>
              <a:defRPr sz="2800" b="1"/>
            </a:lvl1pPr>
            <a:lvl2pPr>
              <a:buNone/>
              <a:defRPr/>
            </a:lvl2pPr>
          </a:lstStyle>
          <a:p>
            <a:pPr lvl="0"/>
            <a:r>
              <a:rPr lang="en-GB"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fld id="{4BD64877-491E-8B41-BD47-6D0880F10E89}" type="datetime1">
              <a:rPr lang="en-GB"/>
              <a:pPr>
                <a:defRPr/>
              </a:pPr>
              <a:t>28/05/2015</a:t>
            </a:fld>
            <a:endParaRPr lang="en-US"/>
          </a:p>
        </p:txBody>
      </p:sp>
      <p:sp>
        <p:nvSpPr>
          <p:cNvPr id="5" name="Slide Number Placeholder 5"/>
          <p:cNvSpPr>
            <a:spLocks noGrp="1"/>
          </p:cNvSpPr>
          <p:nvPr>
            <p:ph type="sldNum" sz="quarter" idx="15"/>
          </p:nvPr>
        </p:nvSpPr>
        <p:spPr/>
        <p:txBody>
          <a:bodyPr/>
          <a:lstStyle>
            <a:lvl1pPr>
              <a:defRPr/>
            </a:lvl1pPr>
          </a:lstStyle>
          <a:p>
            <a:pPr>
              <a:defRPr/>
            </a:pPr>
            <a:r>
              <a:rPr lang="en-US"/>
              <a:t>Slide </a:t>
            </a:r>
            <a:fld id="{36BC24DF-8B11-2C40-AC87-A0468FE9B7AA}" type="slidenum">
              <a:rPr lang="en-US"/>
              <a:pPr>
                <a:defRPr/>
              </a:pPr>
              <a:t>‹#›</a:t>
            </a:fld>
            <a:endParaRPr lang="en-US"/>
          </a:p>
        </p:txBody>
      </p:sp>
    </p:spTree>
    <p:extLst>
      <p:ext uri="{BB962C8B-B14F-4D97-AF65-F5344CB8AC3E}">
        <p14:creationId xmlns:p14="http://schemas.microsoft.com/office/powerpoint/2010/main" val="198518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500" y="1657350"/>
            <a:ext cx="3238500" cy="1162050"/>
          </a:xfrm>
        </p:spPr>
        <p:txBody>
          <a:bodyPr anchor="b"/>
          <a:lstStyle>
            <a:lvl1pPr algn="l">
              <a:defRPr sz="2000" b="1">
                <a:solidFill>
                  <a:srgbClr val="6E6E6E"/>
                </a:solidFill>
              </a:defRPr>
            </a:lvl1pPr>
          </a:lstStyle>
          <a:p>
            <a:r>
              <a:rPr lang="en-GB" smtClean="0"/>
              <a:t>Click to edit Master title style</a:t>
            </a:r>
            <a:endParaRPr lang="en-US" dirty="0"/>
          </a:p>
        </p:txBody>
      </p:sp>
      <p:sp>
        <p:nvSpPr>
          <p:cNvPr id="3" name="Content Placeholder 2"/>
          <p:cNvSpPr>
            <a:spLocks noGrp="1"/>
          </p:cNvSpPr>
          <p:nvPr>
            <p:ph idx="1"/>
          </p:nvPr>
        </p:nvSpPr>
        <p:spPr>
          <a:xfrm>
            <a:off x="3575050" y="1676400"/>
            <a:ext cx="5111750" cy="4449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190500" y="2819400"/>
            <a:ext cx="3238500" cy="3306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FB5508-1FCA-6B4F-9CA6-DE3A5755BCFB}" type="datetime1">
              <a:rPr lang="en-GB"/>
              <a:pPr>
                <a:defRPr/>
              </a:pPr>
              <a:t>28/05/2015</a:t>
            </a:fld>
            <a:endParaRPr lang="en-US"/>
          </a:p>
        </p:txBody>
      </p:sp>
      <p:sp>
        <p:nvSpPr>
          <p:cNvPr id="6" name="Slide Number Placeholder 5"/>
          <p:cNvSpPr>
            <a:spLocks noGrp="1"/>
          </p:cNvSpPr>
          <p:nvPr>
            <p:ph type="sldNum" sz="quarter" idx="11"/>
          </p:nvPr>
        </p:nvSpPr>
        <p:spPr/>
        <p:txBody>
          <a:bodyPr/>
          <a:lstStyle>
            <a:lvl1pPr>
              <a:defRPr/>
            </a:lvl1pPr>
          </a:lstStyle>
          <a:p>
            <a:pPr>
              <a:defRPr/>
            </a:pPr>
            <a:r>
              <a:rPr lang="en-US"/>
              <a:t>Slide </a:t>
            </a:r>
            <a:fld id="{956EF8A4-D2F7-BA45-A642-52AA7FC76D2D}" type="slidenum">
              <a:rPr lang="en-US"/>
              <a:pPr>
                <a:defRPr/>
              </a:pPr>
              <a:t>‹#›</a:t>
            </a:fld>
            <a:endParaRPr lang="en-US"/>
          </a:p>
        </p:txBody>
      </p:sp>
    </p:spTree>
    <p:extLst>
      <p:ext uri="{BB962C8B-B14F-4D97-AF65-F5344CB8AC3E}">
        <p14:creationId xmlns:p14="http://schemas.microsoft.com/office/powerpoint/2010/main" val="24315362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 y="274638"/>
            <a:ext cx="67818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endParaRPr lang="en-US"/>
          </a:p>
        </p:txBody>
      </p:sp>
      <p:sp>
        <p:nvSpPr>
          <p:cNvPr id="1027" name="Text Placeholder 2"/>
          <p:cNvSpPr>
            <a:spLocks noGrp="1"/>
          </p:cNvSpPr>
          <p:nvPr>
            <p:ph type="body" idx="1"/>
          </p:nvPr>
        </p:nvSpPr>
        <p:spPr bwMode="auto">
          <a:xfrm>
            <a:off x="190500" y="1600200"/>
            <a:ext cx="87249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11811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smtClean="0">
                <a:solidFill>
                  <a:srgbClr val="000000"/>
                </a:solidFill>
                <a:cs typeface="Arial" charset="0"/>
              </a:defRPr>
            </a:lvl1pPr>
          </a:lstStyle>
          <a:p>
            <a:pPr>
              <a:defRPr/>
            </a:pPr>
            <a:fld id="{250734AF-20D8-A746-AAE1-23C878EEC58A}" type="datetime1">
              <a:rPr lang="en-GB"/>
              <a:pPr>
                <a:defRPr/>
              </a:pPr>
              <a:t>28/05/2015</a:t>
            </a:fld>
            <a:endParaRPr lang="en-US"/>
          </a:p>
        </p:txBody>
      </p:sp>
      <p:sp>
        <p:nvSpPr>
          <p:cNvPr id="6" name="Slide Number Placeholder 5"/>
          <p:cNvSpPr>
            <a:spLocks noGrp="1"/>
          </p:cNvSpPr>
          <p:nvPr>
            <p:ph type="sldNum" sz="quarter" idx="4"/>
          </p:nvPr>
        </p:nvSpPr>
        <p:spPr>
          <a:xfrm>
            <a:off x="190500" y="6356350"/>
            <a:ext cx="990600" cy="365125"/>
          </a:xfrm>
          <a:prstGeom prst="rect">
            <a:avLst/>
          </a:prstGeom>
        </p:spPr>
        <p:txBody>
          <a:bodyPr vert="horz" wrap="square" lIns="91440" tIns="45720" rIns="91440" bIns="45720" numCol="1" anchor="ctr" anchorCtr="0" compatLnSpc="1">
            <a:prstTxWarp prst="textNoShape">
              <a:avLst/>
            </a:prstTxWarp>
          </a:bodyPr>
          <a:lstStyle>
            <a:lvl1pPr>
              <a:defRPr sz="1000" smtClean="0">
                <a:solidFill>
                  <a:srgbClr val="000000"/>
                </a:solidFill>
                <a:cs typeface="Arial" charset="0"/>
              </a:defRPr>
            </a:lvl1pPr>
          </a:lstStyle>
          <a:p>
            <a:pPr>
              <a:defRPr/>
            </a:pPr>
            <a:r>
              <a:rPr lang="en-US"/>
              <a:t>Slide </a:t>
            </a:r>
            <a:fld id="{079AF24B-5364-3149-B76F-44264E718376}" type="slidenum">
              <a:rPr lang="en-US"/>
              <a:pPr>
                <a:defRPr/>
              </a:pPr>
              <a:t>‹#›</a:t>
            </a:fld>
            <a:endParaRPr lang="en-US"/>
          </a:p>
        </p:txBody>
      </p:sp>
      <p:pic>
        <p:nvPicPr>
          <p:cNvPr id="1030" name="Picture 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0"/>
            <a:ext cx="35052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70" r:id="rId4"/>
    <p:sldLayoutId id="2147484280" r:id="rId5"/>
    <p:sldLayoutId id="2147484271" r:id="rId6"/>
    <p:sldLayoutId id="2147484272" r:id="rId7"/>
    <p:sldLayoutId id="2147484273" r:id="rId8"/>
    <p:sldLayoutId id="2147484274" r:id="rId9"/>
    <p:sldLayoutId id="2147484275" r:id="rId10"/>
    <p:sldLayoutId id="2147484276" r:id="rId11"/>
    <p:sldLayoutId id="2147484281" r:id="rId12"/>
    <p:sldLayoutId id="2147484282" r:id="rId13"/>
    <p:sldLayoutId id="2147484284" r:id="rId14"/>
    <p:sldLayoutId id="2147484285" r:id="rId15"/>
  </p:sldLayoutIdLst>
  <p:hf hdr="0" ftr="0"/>
  <p:txStyles>
    <p:titleStyle>
      <a:lvl1pPr algn="l" defTabSz="457200" rtl="0" eaLnBrk="1" fontAlgn="base" hangingPunct="1">
        <a:spcBef>
          <a:spcPct val="0"/>
        </a:spcBef>
        <a:spcAft>
          <a:spcPct val="0"/>
        </a:spcAft>
        <a:defRPr sz="2400" b="1" kern="1200">
          <a:solidFill>
            <a:srgbClr val="6E6E6E"/>
          </a:solidFill>
          <a:latin typeface="Arial"/>
          <a:ea typeface="ＭＳ Ｐゴシック" pitchFamily="30" charset="-128"/>
          <a:cs typeface="ＭＳ Ｐゴシック" pitchFamily="28" charset="-128"/>
        </a:defRPr>
      </a:lvl1pPr>
      <a:lvl2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2pPr>
      <a:lvl3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3pPr>
      <a:lvl4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4pPr>
      <a:lvl5pPr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cs typeface="ＭＳ Ｐゴシック" pitchFamily="28" charset="-128"/>
        </a:defRPr>
      </a:lvl5pPr>
      <a:lvl6pPr marL="4572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6pPr>
      <a:lvl7pPr marL="9144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7pPr>
      <a:lvl8pPr marL="13716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8pPr>
      <a:lvl9pPr marL="1828800" algn="l" defTabSz="457200" rtl="0" eaLnBrk="1" fontAlgn="base" hangingPunct="1">
        <a:spcBef>
          <a:spcPct val="0"/>
        </a:spcBef>
        <a:spcAft>
          <a:spcPct val="0"/>
        </a:spcAft>
        <a:defRPr sz="2400" b="1">
          <a:solidFill>
            <a:srgbClr val="6E6E6E"/>
          </a:solidFill>
          <a:latin typeface="Arial" pitchFamily="30" charset="0"/>
          <a:ea typeface="ＭＳ Ｐゴシック" pitchFamily="30" charset="-128"/>
        </a:defRPr>
      </a:lvl9pPr>
    </p:titleStyle>
    <p:bodyStyle>
      <a:lvl1pPr marL="342900" indent="-342900" algn="l" defTabSz="457200" rtl="0" eaLnBrk="1" fontAlgn="base" hangingPunct="1">
        <a:spcBef>
          <a:spcPct val="20000"/>
        </a:spcBef>
        <a:spcAft>
          <a:spcPct val="0"/>
        </a:spcAft>
        <a:buClr>
          <a:srgbClr val="D52B1E"/>
        </a:buClr>
        <a:buFont typeface="Arial" charset="0"/>
        <a:buChar char="•"/>
        <a:defRPr sz="3200" kern="1200">
          <a:solidFill>
            <a:schemeClr val="tx1"/>
          </a:solidFill>
          <a:latin typeface="Arial"/>
          <a:ea typeface="ＭＳ Ｐゴシック" pitchFamily="30" charset="-128"/>
          <a:cs typeface="ＭＳ Ｐゴシック" pitchFamily="28" charset="-128"/>
        </a:defRPr>
      </a:lvl1pPr>
      <a:lvl2pPr marL="742950" indent="-285750" algn="l" defTabSz="457200" rtl="0" eaLnBrk="1" fontAlgn="base" hangingPunct="1">
        <a:spcBef>
          <a:spcPct val="20000"/>
        </a:spcBef>
        <a:spcAft>
          <a:spcPct val="0"/>
        </a:spcAft>
        <a:buClr>
          <a:srgbClr val="D52B1E"/>
        </a:buClr>
        <a:buFont typeface="Arial" charset="0"/>
        <a:buChar char="–"/>
        <a:defRPr sz="2800" kern="1200">
          <a:solidFill>
            <a:schemeClr val="tx1"/>
          </a:solidFill>
          <a:latin typeface="Arial"/>
          <a:ea typeface="ＭＳ Ｐゴシック" pitchFamily="30" charset="-128"/>
          <a:cs typeface="ＭＳ Ｐゴシック" pitchFamily="28" charset="-128"/>
        </a:defRPr>
      </a:lvl2pPr>
      <a:lvl3pPr marL="1143000" indent="-228600" algn="l" defTabSz="457200" rtl="0" eaLnBrk="1" fontAlgn="base" hangingPunct="1">
        <a:spcBef>
          <a:spcPct val="20000"/>
        </a:spcBef>
        <a:spcAft>
          <a:spcPct val="0"/>
        </a:spcAft>
        <a:buClr>
          <a:srgbClr val="D52B1E"/>
        </a:buClr>
        <a:buFont typeface="Arial" charset="0"/>
        <a:buChar char="•"/>
        <a:defRPr sz="2400" kern="1200">
          <a:solidFill>
            <a:schemeClr val="tx1"/>
          </a:solidFill>
          <a:latin typeface="Arial"/>
          <a:ea typeface="ＭＳ Ｐゴシック" pitchFamily="30" charset="-128"/>
          <a:cs typeface="ＭＳ Ｐゴシック" pitchFamily="28" charset="-128"/>
        </a:defRPr>
      </a:lvl3pPr>
      <a:lvl4pPr marL="1600200" indent="-228600" algn="l" defTabSz="457200" rtl="0" eaLnBrk="1" fontAlgn="base" hangingPunct="1">
        <a:spcBef>
          <a:spcPct val="20000"/>
        </a:spcBef>
        <a:spcAft>
          <a:spcPct val="0"/>
        </a:spcAft>
        <a:buClr>
          <a:srgbClr val="D52B1E"/>
        </a:buClr>
        <a:buFont typeface="Arial" charset="0"/>
        <a:buChar char="–"/>
        <a:defRPr sz="2000" kern="1200">
          <a:solidFill>
            <a:schemeClr val="tx1"/>
          </a:solidFill>
          <a:latin typeface="Arial"/>
          <a:ea typeface="ＭＳ Ｐゴシック" pitchFamily="30" charset="-128"/>
          <a:cs typeface="ＭＳ Ｐゴシック" pitchFamily="28" charset="-128"/>
        </a:defRPr>
      </a:lvl4pPr>
      <a:lvl5pPr marL="2057400" indent="-228600" algn="l" defTabSz="457200" rtl="0" eaLnBrk="1" fontAlgn="base" hangingPunct="1">
        <a:spcBef>
          <a:spcPct val="20000"/>
        </a:spcBef>
        <a:spcAft>
          <a:spcPct val="0"/>
        </a:spcAft>
        <a:buClr>
          <a:srgbClr val="D52B1E"/>
        </a:buClr>
        <a:buFont typeface="Arial" charset="0"/>
        <a:buChar char="»"/>
        <a:defRPr sz="2000" kern="1200">
          <a:solidFill>
            <a:schemeClr val="tx1"/>
          </a:solidFill>
          <a:latin typeface="Arial"/>
          <a:ea typeface="ＭＳ Ｐゴシック" pitchFamily="30" charset="-128"/>
          <a:cs typeface="ＭＳ Ｐゴシック" pitchFamily="28"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jpeg"/><Relationship Id="rId10"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15.xml"/><Relationship Id="rId2"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15.xml"/><Relationship Id="rId2"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15.xml"/><Relationship Id="rId2"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914400" y="1898650"/>
            <a:ext cx="7772400" cy="1425575"/>
          </a:xfrm>
          <a:noFill/>
        </p:spPr>
        <p:txBody>
          <a:bodyPr/>
          <a:lstStyle/>
          <a:p>
            <a:pPr algn="ctr"/>
            <a:r>
              <a:rPr lang="en-GB" dirty="0" smtClean="0">
                <a:latin typeface="Times New Roman" charset="0"/>
                <a:ea typeface="ＭＳ Ｐゴシック" charset="0"/>
                <a:cs typeface="ＭＳ Ｐゴシック" charset="0"/>
              </a:rPr>
              <a:t>Integrating Education Technologies </a:t>
            </a:r>
            <a:br>
              <a:rPr lang="en-GB" dirty="0" smtClean="0">
                <a:latin typeface="Times New Roman" charset="0"/>
                <a:ea typeface="ＭＳ Ｐゴシック" charset="0"/>
                <a:cs typeface="ＭＳ Ｐゴシック" charset="0"/>
              </a:rPr>
            </a:br>
            <a:r>
              <a:rPr lang="en-GB" dirty="0" smtClean="0">
                <a:latin typeface="Times New Roman" charset="0"/>
                <a:ea typeface="ＭＳ Ｐゴシック" charset="0"/>
                <a:cs typeface="ＭＳ Ｐゴシック" charset="0"/>
              </a:rPr>
              <a:t>and e-Learning Pedagogies </a:t>
            </a:r>
            <a:br>
              <a:rPr lang="en-GB" dirty="0" smtClean="0">
                <a:latin typeface="Times New Roman" charset="0"/>
                <a:ea typeface="ＭＳ Ｐゴシック" charset="0"/>
                <a:cs typeface="ＭＳ Ｐゴシック" charset="0"/>
              </a:rPr>
            </a:br>
            <a:r>
              <a:rPr lang="en-GB" dirty="0" smtClean="0">
                <a:latin typeface="Times New Roman" charset="0"/>
                <a:ea typeface="ＭＳ Ｐゴシック" charset="0"/>
                <a:cs typeface="ＭＳ Ｐゴシック" charset="0"/>
              </a:rPr>
              <a:t>in Higher Education</a:t>
            </a:r>
            <a:endParaRPr lang="en-US" b="1" dirty="0">
              <a:latin typeface="Times New Roman" charset="0"/>
              <a:ea typeface="ＭＳ Ｐゴシック" charset="0"/>
              <a:cs typeface="ＭＳ Ｐゴシック" charset="0"/>
            </a:endParaRPr>
          </a:p>
        </p:txBody>
      </p:sp>
      <p:sp>
        <p:nvSpPr>
          <p:cNvPr id="15362" name="Rectangle 3"/>
          <p:cNvSpPr>
            <a:spLocks noGrp="1" noChangeArrowheads="1"/>
          </p:cNvSpPr>
          <p:nvPr>
            <p:ph type="subTitle" idx="1"/>
          </p:nvPr>
        </p:nvSpPr>
        <p:spPr>
          <a:xfrm>
            <a:off x="325438" y="3527425"/>
            <a:ext cx="8324850" cy="2317750"/>
          </a:xfrm>
          <a:noFill/>
        </p:spPr>
        <p:txBody>
          <a:bodyPr/>
          <a:lstStyle/>
          <a:p>
            <a:pPr>
              <a:lnSpc>
                <a:spcPct val="90000"/>
              </a:lnSpc>
            </a:pPr>
            <a:endParaRPr lang="en-US" sz="3000" b="1" dirty="0">
              <a:latin typeface="Times New Roman" charset="0"/>
              <a:ea typeface="ＭＳ Ｐゴシック" charset="0"/>
              <a:cs typeface="ＭＳ Ｐゴシック" charset="0"/>
            </a:endParaRPr>
          </a:p>
          <a:p>
            <a:pPr>
              <a:lnSpc>
                <a:spcPct val="90000"/>
              </a:lnSpc>
            </a:pPr>
            <a:r>
              <a:rPr lang="en-US" sz="3000" b="1" dirty="0" smtClean="0">
                <a:latin typeface="Times New Roman" charset="0"/>
                <a:ea typeface="ＭＳ Ｐゴシック" charset="0"/>
                <a:cs typeface="ＭＳ Ｐゴシック" charset="0"/>
              </a:rPr>
              <a:t>George Dafoulas</a:t>
            </a:r>
            <a:r>
              <a:rPr lang="en-US" sz="3000" b="1" dirty="0">
                <a:latin typeface="Times New Roman" charset="0"/>
                <a:ea typeface="ＭＳ Ｐゴシック" charset="0"/>
                <a:cs typeface="ＭＳ Ｐゴシック" charset="0"/>
              </a:rPr>
              <a:t/>
            </a:r>
            <a:br>
              <a:rPr lang="en-US" sz="3000" b="1" dirty="0">
                <a:latin typeface="Times New Roman" charset="0"/>
                <a:ea typeface="ＭＳ Ｐゴシック" charset="0"/>
                <a:cs typeface="ＭＳ Ｐゴシック" charset="0"/>
              </a:rPr>
            </a:br>
            <a:r>
              <a:rPr lang="en-US" sz="3000" b="1" dirty="0" smtClean="0">
                <a:latin typeface="Times New Roman" charset="0"/>
                <a:ea typeface="ＭＳ Ｐゴシック" charset="0"/>
                <a:cs typeface="ＭＳ Ｐゴシック" charset="0"/>
              </a:rPr>
              <a:t>Computer Science Department</a:t>
            </a:r>
          </a:p>
          <a:p>
            <a:pPr>
              <a:lnSpc>
                <a:spcPct val="90000"/>
              </a:lnSpc>
            </a:pPr>
            <a:r>
              <a:rPr lang="en-US" sz="3000" b="1" dirty="0" smtClean="0">
                <a:latin typeface="Times New Roman" charset="0"/>
                <a:ea typeface="ＭＳ Ｐゴシック" charset="0"/>
                <a:cs typeface="ＭＳ Ｐゴシック" charset="0"/>
              </a:rPr>
              <a:t>School of Science and Technology</a:t>
            </a:r>
            <a:endParaRPr lang="en-US" sz="3000"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07627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Arial" charset="0"/>
              </a:rPr>
              <a:t>2. The DaCT village – learning modes</a:t>
            </a:r>
          </a:p>
        </p:txBody>
      </p:sp>
      <p:pic>
        <p:nvPicPr>
          <p:cNvPr id="23554" name="Picture 2" descr="4_Snapshot_001"/>
          <p:cNvPicPr>
            <a:picLocks noChangeAspect="1" noChangeArrowheads="1"/>
          </p:cNvPicPr>
          <p:nvPr/>
        </p:nvPicPr>
        <p:blipFill>
          <a:blip r:embed="rId2">
            <a:extLst>
              <a:ext uri="{28A0092B-C50C-407E-A947-70E740481C1C}">
                <a14:useLocalDpi xmlns:a14="http://schemas.microsoft.com/office/drawing/2010/main" val="0"/>
              </a:ext>
            </a:extLst>
          </a:blip>
          <a:srcRect l="10425" r="8557"/>
          <a:stretch>
            <a:fillRect/>
          </a:stretch>
        </p:blipFill>
        <p:spPr bwMode="auto">
          <a:xfrm>
            <a:off x="357188" y="1214438"/>
            <a:ext cx="2530475"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descr="4_Snapshot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1214438"/>
            <a:ext cx="3125787"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4_Snapshot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43250"/>
            <a:ext cx="3125788"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5" descr="4_Snapshot_004"/>
          <p:cNvPicPr>
            <a:picLocks noChangeAspect="1" noChangeArrowheads="1"/>
          </p:cNvPicPr>
          <p:nvPr/>
        </p:nvPicPr>
        <p:blipFill>
          <a:blip r:embed="rId5">
            <a:extLst>
              <a:ext uri="{28A0092B-C50C-407E-A947-70E740481C1C}">
                <a14:useLocalDpi xmlns:a14="http://schemas.microsoft.com/office/drawing/2010/main" val="0"/>
              </a:ext>
            </a:extLst>
          </a:blip>
          <a:srcRect b="1768"/>
          <a:stretch>
            <a:fillRect/>
          </a:stretch>
        </p:blipFill>
        <p:spPr bwMode="auto">
          <a:xfrm>
            <a:off x="5786438" y="3143250"/>
            <a:ext cx="3182937"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descr="4_Snapshot_005"/>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214313" y="5029200"/>
            <a:ext cx="3124200"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9" name="Picture 7" descr="4_Snapshot_006"/>
          <p:cNvPicPr>
            <a:picLocks noChangeAspect="1" noChangeArrowheads="1"/>
          </p:cNvPicPr>
          <p:nvPr/>
        </p:nvPicPr>
        <p:blipFill>
          <a:blip r:embed="rId7">
            <a:lum bright="20000"/>
            <a:extLst>
              <a:ext uri="{28A0092B-C50C-407E-A947-70E740481C1C}">
                <a14:useLocalDpi xmlns:a14="http://schemas.microsoft.com/office/drawing/2010/main" val="0"/>
              </a:ext>
            </a:extLst>
          </a:blip>
          <a:srcRect t="6314"/>
          <a:stretch>
            <a:fillRect/>
          </a:stretch>
        </p:blipFill>
        <p:spPr bwMode="auto">
          <a:xfrm>
            <a:off x="3000375" y="5029200"/>
            <a:ext cx="3336925"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5652120" y="2500313"/>
            <a:ext cx="1524000" cy="261937"/>
          </a:xfrm>
          <a:prstGeom prst="rect">
            <a:avLst/>
          </a:prstGeom>
          <a:noFill/>
          <a:ln w="9525">
            <a:solidFill>
              <a:schemeClr val="tx2"/>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US" sz="1100" b="1" i="1" dirty="0">
                <a:solidFill>
                  <a:schemeClr val="tx2"/>
                </a:solidFill>
                <a:latin typeface="Times New Roman" pitchFamily="18" charset="0"/>
                <a:ea typeface="+mn-ea"/>
                <a:cs typeface="+mn-cs"/>
              </a:rPr>
              <a:t>Amphitheatre</a:t>
            </a:r>
          </a:p>
        </p:txBody>
      </p:sp>
      <p:sp>
        <p:nvSpPr>
          <p:cNvPr id="11" name="TextBox 10"/>
          <p:cNvSpPr txBox="1">
            <a:spLocks noChangeArrowheads="1"/>
          </p:cNvSpPr>
          <p:nvPr/>
        </p:nvSpPr>
        <p:spPr bwMode="auto">
          <a:xfrm>
            <a:off x="2125663" y="4429125"/>
            <a:ext cx="1524000" cy="261938"/>
          </a:xfrm>
          <a:prstGeom prst="rect">
            <a:avLst/>
          </a:prstGeom>
          <a:noFill/>
          <a:ln w="9525">
            <a:solidFill>
              <a:schemeClr val="tx2"/>
            </a:solidFill>
            <a:miter lim="800000"/>
            <a:headEnd/>
            <a:tailEnd/>
          </a:ln>
          <a:effectLst>
            <a:outerShdw blurRad="50800" dist="38100" dir="8100000" algn="tr" rotWithShape="0">
              <a:srgbClr val="000000">
                <a:alpha val="39999"/>
              </a:srgbClr>
            </a:outerShdw>
          </a:effectLst>
        </p:spPr>
        <p:txBody>
          <a:bodyPr>
            <a:spAutoFit/>
          </a:bodyPr>
          <a:lstStyle/>
          <a:p>
            <a:pPr algn="ctr">
              <a:defRPr/>
            </a:pPr>
            <a:r>
              <a:rPr lang="en-US" sz="1100" b="1" i="1" dirty="0">
                <a:solidFill>
                  <a:schemeClr val="tx2"/>
                </a:solidFill>
                <a:latin typeface="Times New Roman" pitchFamily="18" charset="0"/>
                <a:ea typeface="+mn-ea"/>
                <a:cs typeface="+mn-cs"/>
              </a:rPr>
              <a:t>Seminar hall</a:t>
            </a:r>
          </a:p>
        </p:txBody>
      </p:sp>
      <p:sp>
        <p:nvSpPr>
          <p:cNvPr id="13" name="TextBox 12"/>
          <p:cNvSpPr txBox="1">
            <a:spLocks noChangeArrowheads="1"/>
          </p:cNvSpPr>
          <p:nvPr/>
        </p:nvSpPr>
        <p:spPr bwMode="auto">
          <a:xfrm>
            <a:off x="6012160" y="5426605"/>
            <a:ext cx="1524000" cy="261938"/>
          </a:xfrm>
          <a:prstGeom prst="rect">
            <a:avLst/>
          </a:prstGeom>
          <a:noFill/>
          <a:ln w="9525">
            <a:solidFill>
              <a:schemeClr val="tx2"/>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US" sz="1100" b="1" i="1" dirty="0">
                <a:solidFill>
                  <a:schemeClr val="tx2"/>
                </a:solidFill>
                <a:latin typeface="Times New Roman" pitchFamily="18" charset="0"/>
                <a:ea typeface="+mn-ea"/>
                <a:cs typeface="+mn-cs"/>
              </a:rPr>
              <a:t>Classroom</a:t>
            </a:r>
          </a:p>
        </p:txBody>
      </p:sp>
    </p:spTree>
    <p:extLst>
      <p:ext uri="{BB962C8B-B14F-4D97-AF65-F5344CB8AC3E}">
        <p14:creationId xmlns:p14="http://schemas.microsoft.com/office/powerpoint/2010/main" val="9498208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a:latin typeface="Arial" charset="0"/>
            </a:endParaRPr>
          </a:p>
        </p:txBody>
      </p:sp>
      <p:pic>
        <p:nvPicPr>
          <p:cNvPr id="48131" name="Picture 3" descr="Snapshot_011.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017838" cy="2286000"/>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pic>
        <p:nvPicPr>
          <p:cNvPr id="5" name="Picture 4" descr="Snapshot_007.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71813" y="457200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6" name="Picture 5" descr="Snapshot_023.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126163" y="457200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8" name="Picture 7" descr="Snapshot_053.png"/>
          <p:cNvPicPr>
            <a:picLocks/>
          </p:cNvPicPr>
          <p:nvPr/>
        </p:nvPicPr>
        <p:blipFill>
          <a:blip r:embed="rId5">
            <a:extLst>
              <a:ext uri="{28A0092B-C50C-407E-A947-70E740481C1C}">
                <a14:useLocalDpi xmlns:a14="http://schemas.microsoft.com/office/drawing/2010/main" val="0"/>
              </a:ext>
            </a:extLst>
          </a:blip>
          <a:srcRect b="3448"/>
          <a:stretch>
            <a:fillRect/>
          </a:stretch>
        </p:blipFill>
        <p:spPr bwMode="auto">
          <a:xfrm>
            <a:off x="6126163" y="228600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3" name="Picture 12" descr="Snapshot_011.png"/>
          <p:cNvPicPr>
            <a:picLocks/>
          </p:cNvPicPr>
          <p:nvPr/>
        </p:nvPicPr>
        <p:blipFill>
          <a:blip r:embed="rId6">
            <a:extLst>
              <a:ext uri="{28A0092B-C50C-407E-A947-70E740481C1C}">
                <a14:useLocalDpi xmlns:a14="http://schemas.microsoft.com/office/drawing/2010/main" val="0"/>
              </a:ext>
            </a:extLst>
          </a:blip>
          <a:srcRect t="6702" b="6177"/>
          <a:stretch>
            <a:fillRect/>
          </a:stretch>
        </p:blipFill>
        <p:spPr bwMode="auto">
          <a:xfrm>
            <a:off x="3071813" y="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4" name="Picture 13" descr="Snapshot_005.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017838"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12" name="Picture 11" descr="Screen shot 2009-12-01 at 14.19.50.png"/>
          <p:cNvPicPr>
            <a:picLocks/>
          </p:cNvPicPr>
          <p:nvPr/>
        </p:nvPicPr>
        <p:blipFill>
          <a:blip r:embed="rId8">
            <a:extLst>
              <a:ext uri="{28A0092B-C50C-407E-A947-70E740481C1C}">
                <a14:useLocalDpi xmlns:a14="http://schemas.microsoft.com/office/drawing/2010/main" val="0"/>
              </a:ext>
            </a:extLst>
          </a:blip>
          <a:srcRect t="13200" b="4668"/>
          <a:stretch>
            <a:fillRect/>
          </a:stretch>
        </p:blipFill>
        <p:spPr bwMode="auto">
          <a:xfrm>
            <a:off x="6126163" y="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7620000" y="0"/>
            <a:ext cx="1524000" cy="261938"/>
          </a:xfrm>
          <a:prstGeom prst="rect">
            <a:avLst/>
          </a:prstGeom>
          <a:solidFill>
            <a:schemeClr val="tx1"/>
          </a:solidFill>
          <a:ln w="9525">
            <a:solidFill>
              <a:schemeClr val="tx2"/>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US" sz="1100" b="1" i="1" dirty="0">
                <a:solidFill>
                  <a:schemeClr val="tx2"/>
                </a:solidFill>
                <a:latin typeface="Times New Roman" pitchFamily="18" charset="0"/>
                <a:ea typeface="+mn-ea"/>
                <a:cs typeface="+mn-cs"/>
              </a:rPr>
              <a:t>Shapes</a:t>
            </a:r>
          </a:p>
        </p:txBody>
      </p:sp>
      <p:sp>
        <p:nvSpPr>
          <p:cNvPr id="11" name="TextBox 10"/>
          <p:cNvSpPr txBox="1">
            <a:spLocks noChangeArrowheads="1"/>
          </p:cNvSpPr>
          <p:nvPr/>
        </p:nvSpPr>
        <p:spPr bwMode="auto">
          <a:xfrm>
            <a:off x="7620000" y="2286000"/>
            <a:ext cx="1524000" cy="261938"/>
          </a:xfrm>
          <a:prstGeom prst="rect">
            <a:avLst/>
          </a:prstGeom>
          <a:solidFill>
            <a:schemeClr val="tx1"/>
          </a:solidFill>
          <a:ln w="9525">
            <a:solidFill>
              <a:schemeClr val="tx2"/>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US" sz="1100" b="1" i="1" dirty="0">
                <a:solidFill>
                  <a:schemeClr val="tx2"/>
                </a:solidFill>
                <a:latin typeface="Times New Roman" pitchFamily="18" charset="0"/>
                <a:ea typeface="+mn-ea"/>
                <a:cs typeface="+mn-cs"/>
              </a:rPr>
              <a:t>Texture</a:t>
            </a:r>
          </a:p>
        </p:txBody>
      </p:sp>
      <p:sp>
        <p:nvSpPr>
          <p:cNvPr id="7" name="TextBox 6"/>
          <p:cNvSpPr txBox="1">
            <a:spLocks noChangeArrowheads="1"/>
          </p:cNvSpPr>
          <p:nvPr/>
        </p:nvSpPr>
        <p:spPr bwMode="auto">
          <a:xfrm>
            <a:off x="7620000" y="4572000"/>
            <a:ext cx="1524000" cy="261938"/>
          </a:xfrm>
          <a:prstGeom prst="rect">
            <a:avLst/>
          </a:prstGeom>
          <a:solidFill>
            <a:schemeClr val="tx1"/>
          </a:solidFill>
          <a:ln w="9525">
            <a:solidFill>
              <a:schemeClr val="tx2"/>
            </a:solidFill>
            <a:miter lim="800000"/>
            <a:headEnd/>
            <a:tailEnd/>
          </a:ln>
          <a:effectLst>
            <a:outerShdw blurRad="50800" dist="38100" dir="2700000" algn="tl" rotWithShape="0">
              <a:srgbClr val="000000">
                <a:alpha val="39999"/>
              </a:srgbClr>
            </a:outerShdw>
          </a:effectLst>
        </p:spPr>
        <p:txBody>
          <a:bodyPr>
            <a:spAutoFit/>
          </a:bodyPr>
          <a:lstStyle/>
          <a:p>
            <a:pPr algn="ctr">
              <a:defRPr/>
            </a:pPr>
            <a:r>
              <a:rPr lang="en-US" sz="1100" b="1" i="1" dirty="0" err="1">
                <a:solidFill>
                  <a:schemeClr val="tx2"/>
                </a:solidFill>
                <a:latin typeface="Times New Roman" pitchFamily="18" charset="0"/>
                <a:ea typeface="+mn-ea"/>
                <a:cs typeface="+mn-cs"/>
              </a:rPr>
              <a:t>Colour</a:t>
            </a:r>
            <a:endParaRPr lang="en-US" sz="1100" b="1" i="1" dirty="0">
              <a:solidFill>
                <a:schemeClr val="tx2"/>
              </a:solidFill>
              <a:latin typeface="Times New Roman" pitchFamily="18" charset="0"/>
              <a:ea typeface="+mn-ea"/>
              <a:cs typeface="+mn-cs"/>
            </a:endParaRPr>
          </a:p>
        </p:txBody>
      </p:sp>
      <p:pic>
        <p:nvPicPr>
          <p:cNvPr id="10" name="Picture 9" descr="34.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3071813" y="2286000"/>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9" name="Picture 8" descr="36.jp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1113" y="2232025"/>
            <a:ext cx="3017837" cy="2286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673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David\Desktop\IMG_20150316_191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373" y="3068960"/>
            <a:ext cx="2724627" cy="2016224"/>
          </a:xfrm>
          <a:prstGeom prst="rect">
            <a:avLst/>
          </a:prstGeom>
          <a:noFill/>
          <a:extLst>
            <a:ext uri="{909E8E84-426E-40dd-AFC4-6F175D3DCCD1}">
              <a14:hiddenFill xmlns:a14="http://schemas.microsoft.com/office/drawing/2010/main">
                <a:solidFill>
                  <a:srgbClr val="FFFFFF"/>
                </a:solidFill>
              </a14:hiddenFill>
            </a:ext>
          </a:extLst>
        </p:spPr>
      </p:pic>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12</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pPr marL="0" indent="0">
              <a:buNone/>
            </a:pPr>
            <a:r>
              <a:rPr lang="en-US" sz="2400" dirty="0" smtClean="0">
                <a:latin typeface="Times New Roman" charset="0"/>
                <a:ea typeface="ＭＳ Ｐゴシック" charset="0"/>
                <a:cs typeface="ＭＳ Ｐゴシック" charset="0"/>
              </a:rPr>
              <a:t>Aim: To </a:t>
            </a:r>
            <a:r>
              <a:rPr lang="en-US" sz="2400" dirty="0">
                <a:latin typeface="Times New Roman" charset="0"/>
                <a:ea typeface="ＭＳ Ｐゴシック" charset="0"/>
                <a:cs typeface="ＭＳ Ｐゴシック" charset="0"/>
              </a:rPr>
              <a:t>improve student satisfaction and perceived </a:t>
            </a:r>
            <a:r>
              <a:rPr lang="en-US" sz="2400" dirty="0" smtClean="0">
                <a:latin typeface="Times New Roman" charset="0"/>
                <a:ea typeface="ＭＳ Ｐゴシック" charset="0"/>
                <a:cs typeface="ＭＳ Ｐゴシック" charset="0"/>
              </a:rPr>
              <a:t>support</a:t>
            </a:r>
          </a:p>
          <a:p>
            <a:r>
              <a:rPr lang="en-US" sz="2400" dirty="0" smtClean="0">
                <a:latin typeface="Times New Roman" charset="0"/>
                <a:ea typeface="ＭＳ Ｐゴシック" charset="0"/>
                <a:cs typeface="ＭＳ Ｐゴシック" charset="0"/>
              </a:rPr>
              <a:t>Facebook </a:t>
            </a:r>
            <a:r>
              <a:rPr lang="en-US" sz="2400" dirty="0">
                <a:latin typeface="Times New Roman" charset="0"/>
                <a:ea typeface="ＭＳ Ｐゴシック" charset="0"/>
                <a:cs typeface="ＭＳ Ｐゴシック" charset="0"/>
              </a:rPr>
              <a:t>was used for group collaboration and reporting</a:t>
            </a:r>
          </a:p>
          <a:p>
            <a:r>
              <a:rPr lang="en-US" sz="2400" dirty="0">
                <a:latin typeface="Times New Roman" charset="0"/>
                <a:ea typeface="ＭＳ Ｐゴシック" charset="0"/>
                <a:cs typeface="ＭＳ Ｐゴシック" charset="0"/>
              </a:rPr>
              <a:t>Twitter was used for pair micro-blogging and reflection</a:t>
            </a:r>
          </a:p>
          <a:p>
            <a:r>
              <a:rPr lang="en-US" sz="2400" dirty="0">
                <a:latin typeface="Times New Roman" charset="0"/>
                <a:ea typeface="ＭＳ Ｐゴシック" charset="0"/>
                <a:cs typeface="ＭＳ Ｐゴシック" charset="0"/>
              </a:rPr>
              <a:t>LinkedIn was used as a learning journal and individual progress </a:t>
            </a:r>
            <a:r>
              <a:rPr lang="en-US" sz="2400" dirty="0" smtClean="0">
                <a:latin typeface="Times New Roman" charset="0"/>
                <a:ea typeface="ＭＳ Ｐゴシック" charset="0"/>
                <a:cs typeface="ＭＳ Ｐゴシック" charset="0"/>
              </a:rPr>
              <a:t>diary</a:t>
            </a:r>
          </a:p>
          <a:p>
            <a:pPr lvl="1"/>
            <a:endParaRPr lang="en-US" sz="2000" dirty="0" smtClean="0">
              <a:latin typeface="Times New Roman" charset="0"/>
              <a:ea typeface="ＭＳ Ｐゴシック" charset="0"/>
              <a:cs typeface="ＭＳ Ｐゴシック" charset="0"/>
            </a:endParaRPr>
          </a:p>
          <a:p>
            <a:pPr lvl="1"/>
            <a:endParaRPr lang="en-US" sz="2000" dirty="0">
              <a:latin typeface="Times New Roman" charset="0"/>
              <a:ea typeface="ＭＳ Ｐゴシック" charset="0"/>
              <a:cs typeface="ＭＳ Ｐゴシック" charset="0"/>
            </a:endParaRPr>
          </a:p>
          <a:p>
            <a:pPr lvl="1"/>
            <a:endParaRPr lang="en-US" sz="2000" dirty="0" smtClean="0">
              <a:latin typeface="Times New Roman" charset="0"/>
              <a:ea typeface="ＭＳ Ｐゴシック" charset="0"/>
              <a:cs typeface="ＭＳ Ｐゴシック" charset="0"/>
            </a:endParaRPr>
          </a:p>
          <a:p>
            <a:pPr lvl="1"/>
            <a:r>
              <a:rPr lang="en-US" sz="2000" dirty="0" smtClean="0">
                <a:latin typeface="Times New Roman" charset="0"/>
                <a:ea typeface="ＭＳ Ｐゴシック" charset="0"/>
                <a:cs typeface="ＭＳ Ｐゴシック" charset="0"/>
              </a:rPr>
              <a:t>135 </a:t>
            </a:r>
            <a:r>
              <a:rPr lang="en-US" sz="2000" dirty="0">
                <a:latin typeface="Times New Roman" charset="0"/>
                <a:ea typeface="ＭＳ Ｐゴシック" charset="0"/>
                <a:cs typeface="ＭＳ Ｐゴシック" charset="0"/>
              </a:rPr>
              <a:t>Students over 7 lab sessions</a:t>
            </a:r>
          </a:p>
          <a:p>
            <a:pPr lvl="1"/>
            <a:r>
              <a:rPr lang="en-US" sz="2000" dirty="0">
                <a:latin typeface="Times New Roman" charset="0"/>
                <a:ea typeface="ＭＳ Ｐゴシック" charset="0"/>
                <a:cs typeface="ＭＳ Ｐゴシック" charset="0"/>
              </a:rPr>
              <a:t>Permanent base in H102; Tues 9-5 &amp; </a:t>
            </a:r>
            <a:r>
              <a:rPr lang="en-US" sz="2000" dirty="0" err="1">
                <a:latin typeface="Times New Roman" charset="0"/>
                <a:ea typeface="ＭＳ Ｐゴシック" charset="0"/>
                <a:cs typeface="ＭＳ Ｐゴシック" charset="0"/>
              </a:rPr>
              <a:t>Thur</a:t>
            </a:r>
            <a:r>
              <a:rPr lang="en-US" sz="2000" dirty="0">
                <a:latin typeface="Times New Roman" charset="0"/>
                <a:ea typeface="ＭＳ Ｐゴシック" charset="0"/>
                <a:cs typeface="ＭＳ Ｐゴシック" charset="0"/>
              </a:rPr>
              <a:t> 12-7</a:t>
            </a:r>
          </a:p>
          <a:p>
            <a:pPr lvl="1"/>
            <a:r>
              <a:rPr lang="en-US" sz="2000" dirty="0">
                <a:latin typeface="Times New Roman" charset="0"/>
                <a:ea typeface="ＭＳ Ｐゴシック" charset="0"/>
                <a:cs typeface="ＭＳ Ｐゴシック" charset="0"/>
              </a:rPr>
              <a:t>24 groups on Facebook &amp; 65 groups on Twitter</a:t>
            </a:r>
          </a:p>
          <a:p>
            <a:pPr lvl="1"/>
            <a:r>
              <a:rPr lang="en-US" sz="2000" dirty="0">
                <a:latin typeface="Times New Roman" charset="0"/>
                <a:ea typeface="ＭＳ Ｐゴシック" charset="0"/>
                <a:cs typeface="ＭＳ Ｐゴシック" charset="0"/>
              </a:rPr>
              <a:t>Weeks 1-12 = Facebook for groups / LinkedIn for individuals</a:t>
            </a:r>
          </a:p>
          <a:p>
            <a:pPr lvl="1"/>
            <a:r>
              <a:rPr lang="en-US" sz="2000" dirty="0">
                <a:latin typeface="Times New Roman" charset="0"/>
                <a:ea typeface="ＭＳ Ｐゴシック" charset="0"/>
                <a:cs typeface="ＭＳ Ｐゴシック" charset="0"/>
              </a:rPr>
              <a:t>Week 13-24 = Twitter for pairs / LinkedIn for individuals</a:t>
            </a:r>
          </a:p>
          <a:p>
            <a:pPr lvl="1"/>
            <a:r>
              <a:rPr lang="en-US" sz="2000" dirty="0">
                <a:latin typeface="Times New Roman" charset="0"/>
                <a:ea typeface="ＭＳ Ｐゴシック" charset="0"/>
                <a:cs typeface="ＭＳ Ｐゴシック" charset="0"/>
              </a:rPr>
              <a:t>Lecture 6pm </a:t>
            </a:r>
            <a:r>
              <a:rPr lang="en-US" sz="2000" dirty="0" smtClean="0">
                <a:latin typeface="Times New Roman" charset="0"/>
                <a:ea typeface="ＭＳ Ｐゴシック" charset="0"/>
                <a:cs typeface="ＭＳ Ｐゴシック" charset="0"/>
              </a:rPr>
              <a:t>Monday</a:t>
            </a:r>
            <a:endParaRPr lang="en-US" sz="2000" dirty="0">
              <a:latin typeface="Times New Roman" charset="0"/>
              <a:ea typeface="ＭＳ Ｐゴシック" charset="0"/>
              <a:cs typeface="ＭＳ Ｐゴシック" charset="0"/>
            </a:endParaRPr>
          </a:p>
        </p:txBody>
      </p:sp>
      <p:sp>
        <p:nvSpPr>
          <p:cNvPr id="4" name="Title 6"/>
          <p:cNvSpPr>
            <a:spLocks noGrp="1"/>
          </p:cNvSpPr>
          <p:nvPr>
            <p:ph type="title"/>
          </p:nvPr>
        </p:nvSpPr>
        <p:spPr>
          <a:xfrm>
            <a:off x="190500" y="274638"/>
            <a:ext cx="7117804" cy="487362"/>
          </a:xfrm>
        </p:spPr>
        <p:txBody>
          <a:bodyPr/>
          <a:lstStyle/>
          <a:p>
            <a:r>
              <a:rPr lang="en-GB" dirty="0" smtClean="0">
                <a:ea typeface="ＭＳ Ｐゴシック" charset="0"/>
                <a:cs typeface="Arial"/>
              </a:rPr>
              <a:t>Third story:</a:t>
            </a:r>
            <a:br>
              <a:rPr lang="en-GB" dirty="0" smtClean="0">
                <a:ea typeface="ＭＳ Ｐゴシック" charset="0"/>
                <a:cs typeface="Arial"/>
              </a:rPr>
            </a:br>
            <a:r>
              <a:rPr lang="en-GB" sz="2000" dirty="0">
                <a:ea typeface="ＭＳ Ｐゴシック" charset="0"/>
                <a:cs typeface="Arial"/>
              </a:rPr>
              <a:t>Social Media – exploiting learning </a:t>
            </a:r>
            <a:r>
              <a:rPr lang="en-GB" sz="2000" dirty="0" smtClean="0">
                <a:ea typeface="ＭＳ Ｐゴシック" charset="0"/>
                <a:cs typeface="Arial"/>
              </a:rPr>
              <a:t>analytics</a:t>
            </a:r>
            <a:r>
              <a:rPr lang="en-GB" sz="2000" dirty="0">
                <a:ea typeface="ＭＳ Ｐゴシック" charset="0"/>
                <a:cs typeface="Arial"/>
              </a:rPr>
              <a:t/>
            </a:r>
            <a:br>
              <a:rPr lang="en-GB" sz="2000" dirty="0">
                <a:ea typeface="ＭＳ Ｐゴシック" charset="0"/>
                <a:cs typeface="Arial"/>
              </a:rPr>
            </a:br>
            <a:r>
              <a:rPr lang="en-US" sz="2000" dirty="0">
                <a:ea typeface="ＭＳ Ｐゴシック" charset="0"/>
                <a:cs typeface="Arial"/>
              </a:rPr>
              <a:t/>
            </a:r>
            <a:br>
              <a:rPr lang="en-US" sz="2000" dirty="0">
                <a:ea typeface="ＭＳ Ｐゴシック" charset="0"/>
                <a:cs typeface="Arial"/>
              </a:rPr>
            </a:br>
            <a:endParaRPr lang="en-US" sz="2000" dirty="0">
              <a:ea typeface="ＭＳ Ｐゴシック" charset="0"/>
              <a:cs typeface="Arial"/>
            </a:endParaRPr>
          </a:p>
        </p:txBody>
      </p:sp>
    </p:spTree>
    <p:extLst>
      <p:ext uri="{BB962C8B-B14F-4D97-AF65-F5344CB8AC3E}">
        <p14:creationId xmlns:p14="http://schemas.microsoft.com/office/powerpoint/2010/main" val="407629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13</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3526160" cy="4754562"/>
          </a:xfrm>
          <a:noFill/>
        </p:spPr>
        <p:txBody>
          <a:bodyPr/>
          <a:lstStyle/>
          <a:p>
            <a:r>
              <a:rPr lang="en-GB" sz="2000" dirty="0"/>
              <a:t>Each week new tasks </a:t>
            </a:r>
            <a:r>
              <a:rPr lang="en-GB" sz="2000" dirty="0" smtClean="0"/>
              <a:t>were </a:t>
            </a:r>
            <a:r>
              <a:rPr lang="en-GB" sz="2000" dirty="0"/>
              <a:t>given to each group</a:t>
            </a:r>
          </a:p>
          <a:p>
            <a:r>
              <a:rPr lang="en-GB" sz="2000" dirty="0"/>
              <a:t>Students were encouraged to to explain how they managed their project</a:t>
            </a:r>
          </a:p>
          <a:p>
            <a:r>
              <a:rPr lang="en-GB" sz="2000" dirty="0"/>
              <a:t>Students were required to demonstrate progress and share good practice</a:t>
            </a:r>
          </a:p>
          <a:p>
            <a:r>
              <a:rPr lang="en-GB" sz="2000" dirty="0"/>
              <a:t>Individuals were requested to interact with pages of other </a:t>
            </a:r>
            <a:r>
              <a:rPr lang="en-GB" sz="2000" dirty="0" smtClean="0"/>
              <a:t>groups and modules</a:t>
            </a:r>
            <a:endParaRPr lang="en-GB" sz="2000" dirty="0"/>
          </a:p>
        </p:txBody>
      </p:sp>
      <p:sp>
        <p:nvSpPr>
          <p:cNvPr id="4" name="Title 6"/>
          <p:cNvSpPr>
            <a:spLocks noGrp="1"/>
          </p:cNvSpPr>
          <p:nvPr>
            <p:ph type="title"/>
          </p:nvPr>
        </p:nvSpPr>
        <p:spPr>
          <a:xfrm>
            <a:off x="190500" y="274638"/>
            <a:ext cx="5595938" cy="487362"/>
          </a:xfrm>
        </p:spPr>
        <p:txBody>
          <a:bodyPr/>
          <a:lstStyle/>
          <a:p>
            <a:r>
              <a:rPr lang="en-US" dirty="0" smtClean="0">
                <a:latin typeface="Times New Roman" charset="0"/>
                <a:ea typeface="ＭＳ Ｐゴシック" charset="0"/>
                <a:cs typeface="ＭＳ Ｐゴシック" charset="0"/>
              </a:rPr>
              <a:t>Facebook</a:t>
            </a:r>
            <a:endParaRPr lang="en-US" dirty="0">
              <a:latin typeface="Times New Roman" charset="0"/>
              <a:ea typeface="ＭＳ Ｐゴシック" charset="0"/>
              <a:cs typeface="ＭＳ Ｐゴシック" charset="0"/>
            </a:endParaRPr>
          </a:p>
        </p:txBody>
      </p:sp>
      <p:pic>
        <p:nvPicPr>
          <p:cNvPr id="14" name="Picture 2" descr="C:\Users\David\Dropbox\CAPE Presentation\Facebook 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340768"/>
            <a:ext cx="4536504" cy="511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3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14</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3526160" cy="4754562"/>
          </a:xfrm>
          <a:noFill/>
        </p:spPr>
        <p:txBody>
          <a:bodyPr/>
          <a:lstStyle/>
          <a:p>
            <a:r>
              <a:rPr lang="en-GB" sz="2000" dirty="0"/>
              <a:t>Each week a new project added to their portfolio</a:t>
            </a:r>
          </a:p>
          <a:p>
            <a:r>
              <a:rPr lang="en-GB" sz="2000" dirty="0"/>
              <a:t>Students encouraged to develop their profile and make connections</a:t>
            </a:r>
          </a:p>
          <a:p>
            <a:r>
              <a:rPr lang="en-GB" sz="2000" dirty="0"/>
              <a:t>Offers of job interviews to students</a:t>
            </a:r>
          </a:p>
          <a:p>
            <a:r>
              <a:rPr lang="en-GB" sz="2000" dirty="0"/>
              <a:t>Dramatically altered other students approach. e.g. Photo’s</a:t>
            </a:r>
          </a:p>
          <a:p>
            <a:r>
              <a:rPr lang="en-GB" sz="2000" dirty="0"/>
              <a:t>Employability Lecture with Dell </a:t>
            </a:r>
            <a:r>
              <a:rPr lang="en-GB" sz="2000" dirty="0" smtClean="0"/>
              <a:t>HR</a:t>
            </a:r>
            <a:endParaRPr lang="en-GB" sz="2000" dirty="0"/>
          </a:p>
        </p:txBody>
      </p:sp>
      <p:sp>
        <p:nvSpPr>
          <p:cNvPr id="4" name="Title 6"/>
          <p:cNvSpPr>
            <a:spLocks noGrp="1"/>
          </p:cNvSpPr>
          <p:nvPr>
            <p:ph type="title"/>
          </p:nvPr>
        </p:nvSpPr>
        <p:spPr>
          <a:xfrm>
            <a:off x="190500" y="274638"/>
            <a:ext cx="5595938" cy="487362"/>
          </a:xfrm>
        </p:spPr>
        <p:txBody>
          <a:bodyPr/>
          <a:lstStyle/>
          <a:p>
            <a:r>
              <a:rPr lang="en-GB" dirty="0"/>
              <a:t>LinkedIn</a:t>
            </a:r>
            <a:endParaRPr lang="en-US" dirty="0">
              <a:latin typeface="Times New Roman" charset="0"/>
              <a:ea typeface="ＭＳ Ｐゴシック" charset="0"/>
              <a:cs typeface="ＭＳ Ｐゴシック" charset="0"/>
            </a:endParaRPr>
          </a:p>
        </p:txBody>
      </p:sp>
      <p:pic>
        <p:nvPicPr>
          <p:cNvPr id="6" name="Picture 3" descr="C:\Users\David\Dropbox\CAPE Presentation\LinkedIn connect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34368"/>
            <a:ext cx="3956721" cy="536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3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15</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3526160" cy="4754562"/>
          </a:xfrm>
          <a:noFill/>
        </p:spPr>
        <p:txBody>
          <a:bodyPr/>
          <a:lstStyle/>
          <a:p>
            <a:r>
              <a:rPr lang="en-GB" sz="2000" dirty="0" smtClean="0"/>
              <a:t>Pairs made 3 posts </a:t>
            </a:r>
            <a:r>
              <a:rPr lang="en-GB" sz="2000" dirty="0"/>
              <a:t>each week</a:t>
            </a:r>
          </a:p>
          <a:p>
            <a:r>
              <a:rPr lang="en-GB" sz="2000" dirty="0" smtClean="0"/>
              <a:t>Each </a:t>
            </a:r>
            <a:r>
              <a:rPr lang="en-GB" sz="2000" dirty="0"/>
              <a:t>group followed </a:t>
            </a:r>
            <a:r>
              <a:rPr lang="en-GB" sz="2000" dirty="0" smtClean="0"/>
              <a:t>the BIS3324 </a:t>
            </a:r>
            <a:r>
              <a:rPr lang="en-GB" sz="2000" dirty="0"/>
              <a:t>Tutor </a:t>
            </a:r>
            <a:r>
              <a:rPr lang="en-GB" sz="2000" dirty="0" smtClean="0"/>
              <a:t>account &amp; each </a:t>
            </a:r>
            <a:r>
              <a:rPr lang="en-GB" sz="2000" dirty="0"/>
              <a:t>others progress through their feeds</a:t>
            </a:r>
          </a:p>
          <a:p>
            <a:r>
              <a:rPr lang="en-GB" sz="2000" dirty="0"/>
              <a:t>Extremely efficient and effective method for the distribution and sharing of learning materials</a:t>
            </a:r>
          </a:p>
          <a:p>
            <a:r>
              <a:rPr lang="en-GB" sz="2000" dirty="0"/>
              <a:t>Use of </a:t>
            </a:r>
            <a:r>
              <a:rPr lang="en-GB" sz="2000" dirty="0" smtClean="0"/>
              <a:t>re-tweets </a:t>
            </a:r>
            <a:r>
              <a:rPr lang="en-GB" sz="2000" dirty="0"/>
              <a:t>and favourites provided students with positive </a:t>
            </a:r>
            <a:r>
              <a:rPr lang="en-GB" sz="2000" dirty="0" smtClean="0"/>
              <a:t>feedback</a:t>
            </a:r>
          </a:p>
          <a:p>
            <a:endParaRPr lang="en-GB" sz="2000" dirty="0"/>
          </a:p>
          <a:p>
            <a:pPr marL="0" indent="0">
              <a:buNone/>
            </a:pPr>
            <a:endParaRPr lang="en-GB" sz="2000" dirty="0"/>
          </a:p>
        </p:txBody>
      </p:sp>
      <p:sp>
        <p:nvSpPr>
          <p:cNvPr id="4" name="Title 6"/>
          <p:cNvSpPr>
            <a:spLocks noGrp="1"/>
          </p:cNvSpPr>
          <p:nvPr>
            <p:ph type="title"/>
          </p:nvPr>
        </p:nvSpPr>
        <p:spPr>
          <a:xfrm>
            <a:off x="190500" y="274638"/>
            <a:ext cx="5595938" cy="487362"/>
          </a:xfrm>
        </p:spPr>
        <p:txBody>
          <a:bodyPr/>
          <a:lstStyle/>
          <a:p>
            <a:r>
              <a:rPr lang="en-US" dirty="0" smtClean="0">
                <a:latin typeface="Times New Roman" charset="0"/>
                <a:ea typeface="ＭＳ Ｐゴシック" charset="0"/>
                <a:cs typeface="ＭＳ Ｐゴシック" charset="0"/>
              </a:rPr>
              <a:t>Twitter</a:t>
            </a:r>
            <a:endParaRPr lang="en-US" dirty="0">
              <a:latin typeface="Times New Roman" charset="0"/>
              <a:ea typeface="ＭＳ Ｐゴシック" charset="0"/>
              <a:cs typeface="ＭＳ Ｐゴシック" charset="0"/>
            </a:endParaRPr>
          </a:p>
        </p:txBody>
      </p:sp>
      <p:pic>
        <p:nvPicPr>
          <p:cNvPr id="6" name="Picture 2" descr="C:\Users\David\Dropbox\CAPE Presentation\Twitter Hom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07000"/>
            <a:ext cx="4670389" cy="494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33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16</a:t>
            </a:fld>
            <a:endParaRPr lang="en-US" sz="1200" b="0" u="none">
              <a:solidFill>
                <a:schemeClr val="tx1"/>
              </a:solidFill>
            </a:endParaRPr>
          </a:p>
        </p:txBody>
      </p:sp>
      <p:sp>
        <p:nvSpPr>
          <p:cNvPr id="4" name="Title 6"/>
          <p:cNvSpPr>
            <a:spLocks noGrp="1"/>
          </p:cNvSpPr>
          <p:nvPr>
            <p:ph type="title"/>
          </p:nvPr>
        </p:nvSpPr>
        <p:spPr>
          <a:xfrm>
            <a:off x="190500" y="274638"/>
            <a:ext cx="5821660" cy="487362"/>
          </a:xfrm>
        </p:spPr>
        <p:txBody>
          <a:bodyPr/>
          <a:lstStyle/>
          <a:p>
            <a:r>
              <a:rPr lang="en-GB" dirty="0"/>
              <a:t>BIS3324 Tutor Account </a:t>
            </a:r>
            <a:endParaRPr lang="en-US" dirty="0">
              <a:latin typeface="Times New Roman" charset="0"/>
              <a:ea typeface="ＭＳ Ｐゴシック" charset="0"/>
              <a:cs typeface="ＭＳ Ｐゴシック" charset="0"/>
            </a:endParaRPr>
          </a:p>
        </p:txBody>
      </p:sp>
      <p:pic>
        <p:nvPicPr>
          <p:cNvPr id="1027" name="Picture 3" descr="C:\Users\David\Dropbox\CAPE Presentation\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8147522" cy="442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93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BIS3324 Tutor Influence</a:t>
            </a:r>
            <a:endParaRPr lang="en-GB" dirty="0"/>
          </a:p>
        </p:txBody>
      </p:sp>
      <p:sp>
        <p:nvSpPr>
          <p:cNvPr id="4" name="Date Placeholder 3"/>
          <p:cNvSpPr>
            <a:spLocks noGrp="1"/>
          </p:cNvSpPr>
          <p:nvPr>
            <p:ph type="dt" sz="half" idx="10"/>
          </p:nvPr>
        </p:nvSpPr>
        <p:spPr/>
        <p:txBody>
          <a:bodyPr/>
          <a:lstStyle/>
          <a:p>
            <a:pPr>
              <a:defRPr/>
            </a:pPr>
            <a:fld id="{CD1EDBE5-D402-2349-840D-2BD0B6FC524A}" type="datetime1">
              <a:rPr lang="en-GB" smtClean="0"/>
              <a:pPr>
                <a:defRPr/>
              </a:pPr>
              <a:t>28/05/2015</a:t>
            </a:fld>
            <a:endParaRPr lang="en-US"/>
          </a:p>
        </p:txBody>
      </p:sp>
      <p:sp>
        <p:nvSpPr>
          <p:cNvPr id="5" name="Slide Number Placeholder 4"/>
          <p:cNvSpPr>
            <a:spLocks noGrp="1"/>
          </p:cNvSpPr>
          <p:nvPr>
            <p:ph type="sldNum" sz="quarter" idx="11"/>
          </p:nvPr>
        </p:nvSpPr>
        <p:spPr/>
        <p:txBody>
          <a:bodyPr/>
          <a:lstStyle/>
          <a:p>
            <a:pPr>
              <a:defRPr/>
            </a:pPr>
            <a:r>
              <a:rPr lang="en-US" smtClean="0"/>
              <a:t>Slide </a:t>
            </a:r>
            <a:fld id="{6F1A81EF-E421-C540-8C86-B5D967060C47}" type="slidenum">
              <a:rPr lang="en-US" smtClean="0"/>
              <a:pPr>
                <a:defRPr/>
              </a:pPr>
              <a:t>17</a:t>
            </a:fld>
            <a:endParaRPr lang="en-US"/>
          </a:p>
        </p:txBody>
      </p:sp>
      <p:pic>
        <p:nvPicPr>
          <p:cNvPr id="2050" name="Picture 2" descr="C:\Users\David\Dropbox\CAPE Presentation\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8136905" cy="440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905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18</a:t>
            </a:fld>
            <a:endParaRPr lang="en-US" sz="1200" b="0" u="none">
              <a:solidFill>
                <a:schemeClr val="tx1"/>
              </a:solidFill>
            </a:endParaRPr>
          </a:p>
        </p:txBody>
      </p:sp>
      <p:sp>
        <p:nvSpPr>
          <p:cNvPr id="4" name="Title 6"/>
          <p:cNvSpPr>
            <a:spLocks noGrp="1"/>
          </p:cNvSpPr>
          <p:nvPr>
            <p:ph type="title"/>
          </p:nvPr>
        </p:nvSpPr>
        <p:spPr>
          <a:xfrm>
            <a:off x="190500" y="274638"/>
            <a:ext cx="5821660" cy="487362"/>
          </a:xfrm>
        </p:spPr>
        <p:txBody>
          <a:bodyPr/>
          <a:lstStyle/>
          <a:p>
            <a:r>
              <a:rPr lang="en-GB" dirty="0"/>
              <a:t>Communication with each other</a:t>
            </a:r>
            <a:endParaRPr lang="en-US" dirty="0">
              <a:latin typeface="Times New Roman" charset="0"/>
              <a:ea typeface="ＭＳ Ｐゴシック" charset="0"/>
              <a:cs typeface="ＭＳ Ｐゴシック" charset="0"/>
            </a:endParaRPr>
          </a:p>
        </p:txBody>
      </p:sp>
      <p:pic>
        <p:nvPicPr>
          <p:cNvPr id="6" name="Picture 2" descr="C:\Users\David\Dropbox\CAPE Presentation\Hen 12 U2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13" y="2151440"/>
            <a:ext cx="3672408" cy="2493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066" y="3861048"/>
            <a:ext cx="4103127" cy="281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115616" y="1412776"/>
            <a:ext cx="2304256" cy="738664"/>
          </a:xfrm>
          <a:prstGeom prst="rect">
            <a:avLst/>
          </a:prstGeom>
          <a:noFill/>
        </p:spPr>
        <p:txBody>
          <a:bodyPr wrap="square" rtlCol="0">
            <a:spAutoFit/>
          </a:bodyPr>
          <a:lstStyle/>
          <a:p>
            <a:r>
              <a:rPr lang="en-GB" sz="2400" dirty="0" smtClean="0"/>
              <a:t>BIS3324hen12</a:t>
            </a:r>
          </a:p>
          <a:p>
            <a:endParaRPr lang="en-GB" dirty="0"/>
          </a:p>
        </p:txBody>
      </p:sp>
      <p:sp>
        <p:nvSpPr>
          <p:cNvPr id="9" name="TextBox 8"/>
          <p:cNvSpPr txBox="1"/>
          <p:nvPr/>
        </p:nvSpPr>
        <p:spPr>
          <a:xfrm>
            <a:off x="5652120" y="3122384"/>
            <a:ext cx="2304256" cy="738664"/>
          </a:xfrm>
          <a:prstGeom prst="rect">
            <a:avLst/>
          </a:prstGeom>
          <a:noFill/>
        </p:spPr>
        <p:txBody>
          <a:bodyPr wrap="square" rtlCol="0">
            <a:spAutoFit/>
          </a:bodyPr>
          <a:lstStyle/>
          <a:p>
            <a:r>
              <a:rPr lang="en-GB" sz="2400" dirty="0" smtClean="0"/>
              <a:t>BIS3324hen14</a:t>
            </a:r>
          </a:p>
          <a:p>
            <a:endParaRPr lang="en-GB" dirty="0"/>
          </a:p>
        </p:txBody>
      </p:sp>
    </p:spTree>
    <p:extLst>
      <p:ext uri="{BB962C8B-B14F-4D97-AF65-F5344CB8AC3E}">
        <p14:creationId xmlns:p14="http://schemas.microsoft.com/office/powerpoint/2010/main" val="226723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19</a:t>
            </a:fld>
            <a:endParaRPr lang="en-US" sz="1200" b="0" u="none">
              <a:solidFill>
                <a:schemeClr val="tx1"/>
              </a:solidFill>
            </a:endParaRPr>
          </a:p>
        </p:txBody>
      </p:sp>
      <p:sp>
        <p:nvSpPr>
          <p:cNvPr id="4" name="Title 6"/>
          <p:cNvSpPr>
            <a:spLocks noGrp="1"/>
          </p:cNvSpPr>
          <p:nvPr>
            <p:ph type="title"/>
          </p:nvPr>
        </p:nvSpPr>
        <p:spPr>
          <a:xfrm>
            <a:off x="190500" y="274638"/>
            <a:ext cx="5821660" cy="487362"/>
          </a:xfrm>
        </p:spPr>
        <p:txBody>
          <a:bodyPr/>
          <a:lstStyle/>
          <a:p>
            <a:r>
              <a:rPr lang="en-GB" dirty="0"/>
              <a:t>Communication with the content</a:t>
            </a:r>
            <a:endParaRPr lang="en-US" dirty="0">
              <a:latin typeface="Times New Roman" charset="0"/>
              <a:ea typeface="ＭＳ Ｐゴシック" charset="0"/>
              <a:cs typeface="ＭＳ Ｐゴシック" charset="0"/>
            </a:endParaRPr>
          </a:p>
        </p:txBody>
      </p:sp>
      <p:pic>
        <p:nvPicPr>
          <p:cNvPr id="6" name="Picture 2" descr="C:\Users\David\Dropbox\CAPE Presentation\Hen 12 U2P Sugiyam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672715"/>
            <a:ext cx="523063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David\Dropbox\CAPE Presentation\Hen 14 U2P Sugiyam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005064"/>
            <a:ext cx="5518670" cy="25182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1560" y="5085184"/>
            <a:ext cx="2232248" cy="738664"/>
          </a:xfrm>
          <a:prstGeom prst="rect">
            <a:avLst/>
          </a:prstGeom>
          <a:noFill/>
        </p:spPr>
        <p:txBody>
          <a:bodyPr wrap="square" rtlCol="0">
            <a:spAutoFit/>
          </a:bodyPr>
          <a:lstStyle/>
          <a:p>
            <a:r>
              <a:rPr lang="en-GB" sz="2400" dirty="0" smtClean="0"/>
              <a:t>BIS3324hen14</a:t>
            </a:r>
          </a:p>
          <a:p>
            <a:endParaRPr lang="en-GB" dirty="0"/>
          </a:p>
        </p:txBody>
      </p:sp>
      <p:sp>
        <p:nvSpPr>
          <p:cNvPr id="9" name="TextBox 8"/>
          <p:cNvSpPr txBox="1"/>
          <p:nvPr/>
        </p:nvSpPr>
        <p:spPr>
          <a:xfrm>
            <a:off x="588840" y="2419507"/>
            <a:ext cx="2254967" cy="738664"/>
          </a:xfrm>
          <a:prstGeom prst="rect">
            <a:avLst/>
          </a:prstGeom>
          <a:noFill/>
        </p:spPr>
        <p:txBody>
          <a:bodyPr wrap="square" rtlCol="0">
            <a:spAutoFit/>
          </a:bodyPr>
          <a:lstStyle/>
          <a:p>
            <a:r>
              <a:rPr lang="en-GB" sz="2400" dirty="0" smtClean="0"/>
              <a:t>BIS3324hen12</a:t>
            </a:r>
          </a:p>
          <a:p>
            <a:endParaRPr lang="en-GB" dirty="0"/>
          </a:p>
        </p:txBody>
      </p:sp>
      <p:sp>
        <p:nvSpPr>
          <p:cNvPr id="10" name="TextBox 9"/>
          <p:cNvSpPr txBox="1"/>
          <p:nvPr/>
        </p:nvSpPr>
        <p:spPr>
          <a:xfrm>
            <a:off x="-727287" y="13135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1051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2</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r>
              <a:rPr lang="en-US" sz="2400" dirty="0" smtClean="0">
                <a:latin typeface="Times New Roman" charset="0"/>
                <a:ea typeface="ＭＳ Ｐゴシック" charset="0"/>
                <a:cs typeface="ＭＳ Ｐゴシック" charset="0"/>
              </a:rPr>
              <a:t>My academic journey </a:t>
            </a:r>
          </a:p>
          <a:p>
            <a:r>
              <a:rPr lang="en-US" sz="2400" dirty="0" smtClean="0">
                <a:latin typeface="Times New Roman" charset="0"/>
                <a:ea typeface="ＭＳ Ｐゴシック" charset="0"/>
                <a:cs typeface="ＭＳ Ｐゴシック" charset="0"/>
              </a:rPr>
              <a:t>Background on Middlesex University</a:t>
            </a:r>
          </a:p>
          <a:p>
            <a:r>
              <a:rPr lang="en-US" sz="2400" dirty="0" smtClean="0">
                <a:latin typeface="Times New Roman" charset="0"/>
                <a:ea typeface="ＭＳ Ｐゴシック" charset="0"/>
                <a:cs typeface="ＭＳ Ｐゴシック" charset="0"/>
              </a:rPr>
              <a:t>The talk’s theme – four brief stories</a:t>
            </a:r>
          </a:p>
          <a:p>
            <a:r>
              <a:rPr lang="en-US" sz="2400" dirty="0" smtClean="0">
                <a:latin typeface="Times New Roman" charset="0"/>
                <a:ea typeface="ＭＳ Ｐゴシック" charset="0"/>
                <a:cs typeface="ＭＳ Ｐゴシック" charset="0"/>
              </a:rPr>
              <a:t>Global Campus – supporting an e-learning pedagogy</a:t>
            </a:r>
          </a:p>
          <a:p>
            <a:r>
              <a:rPr lang="en-US" sz="2400" dirty="0" smtClean="0">
                <a:latin typeface="Times New Roman" charset="0"/>
                <a:ea typeface="ＭＳ Ｐゴシック" charset="0"/>
                <a:cs typeface="ＭＳ Ｐゴシック" charset="0"/>
              </a:rPr>
              <a:t>Second Life – using virtual worlds in education</a:t>
            </a:r>
          </a:p>
          <a:p>
            <a:r>
              <a:rPr lang="en-US" sz="2400" dirty="0" smtClean="0">
                <a:latin typeface="Times New Roman" charset="0"/>
                <a:ea typeface="ＭＳ Ｐゴシック" charset="0"/>
                <a:cs typeface="ＭＳ Ｐゴシック" charset="0"/>
              </a:rPr>
              <a:t>Social Media – exploiting learning analytics</a:t>
            </a:r>
          </a:p>
          <a:p>
            <a:r>
              <a:rPr lang="en-US" sz="2400" dirty="0" smtClean="0">
                <a:latin typeface="Times New Roman" charset="0"/>
                <a:ea typeface="ＭＳ Ｐゴシック" charset="0"/>
                <a:cs typeface="ＭＳ Ｐゴシック" charset="0"/>
              </a:rPr>
              <a:t>Google Glasses – exploring the possibilities of ubiquitous computing</a:t>
            </a:r>
          </a:p>
        </p:txBody>
      </p:sp>
      <p:sp>
        <p:nvSpPr>
          <p:cNvPr id="4" name="Title 6"/>
          <p:cNvSpPr>
            <a:spLocks noGrp="1"/>
          </p:cNvSpPr>
          <p:nvPr>
            <p:ph type="title"/>
          </p:nvPr>
        </p:nvSpPr>
        <p:spPr>
          <a:xfrm>
            <a:off x="190500" y="274638"/>
            <a:ext cx="5595938" cy="487362"/>
          </a:xfrm>
        </p:spPr>
        <p:txBody>
          <a:bodyPr/>
          <a:lstStyle/>
          <a:p>
            <a:pPr eaLnBrk="1" hangingPunct="1"/>
            <a:r>
              <a:rPr lang="en-GB" dirty="0" smtClean="0">
                <a:latin typeface="Arial" charset="0"/>
                <a:ea typeface="ＭＳ Ｐゴシック" charset="0"/>
                <a:cs typeface="ＭＳ Ｐゴシック" charset="0"/>
              </a:rPr>
              <a:t>Agenda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328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20</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endParaRPr lang="en-US" sz="2400" dirty="0" smtClean="0">
              <a:latin typeface="Times New Roman" charset="0"/>
              <a:ea typeface="ＭＳ Ｐゴシック" charset="0"/>
              <a:cs typeface="ＭＳ Ｐゴシック" charset="0"/>
            </a:endParaRPr>
          </a:p>
          <a:p>
            <a:r>
              <a:rPr lang="en-US" sz="2400" dirty="0" smtClean="0">
                <a:latin typeface="Times New Roman" charset="0"/>
                <a:ea typeface="ＭＳ Ｐゴシック" charset="0"/>
                <a:cs typeface="ＭＳ Ｐゴシック" charset="0"/>
              </a:rPr>
              <a:t>Optical Head-Mounted Devices</a:t>
            </a:r>
          </a:p>
          <a:p>
            <a:r>
              <a:rPr lang="en-US" sz="2400" dirty="0" smtClean="0">
                <a:latin typeface="Times New Roman" charset="0"/>
                <a:ea typeface="ＭＳ Ｐゴシック" charset="0"/>
                <a:cs typeface="ＭＳ Ｐゴシック" charset="0"/>
              </a:rPr>
              <a:t>Considering their use for </a:t>
            </a:r>
          </a:p>
          <a:p>
            <a:pPr lvl="1"/>
            <a:r>
              <a:rPr lang="en-US" sz="2000" dirty="0" smtClean="0">
                <a:latin typeface="Times New Roman" charset="0"/>
                <a:ea typeface="ＭＳ Ｐゴシック" charset="0"/>
                <a:cs typeface="ＭＳ Ｐゴシック" charset="0"/>
              </a:rPr>
              <a:t>Mentoring and training</a:t>
            </a:r>
          </a:p>
          <a:p>
            <a:pPr lvl="1"/>
            <a:r>
              <a:rPr lang="en-US" sz="2000" dirty="0" smtClean="0">
                <a:latin typeface="Times New Roman" charset="0"/>
                <a:ea typeface="ＭＳ Ｐゴシック" charset="0"/>
                <a:cs typeface="ＭＳ Ｐゴシック" charset="0"/>
              </a:rPr>
              <a:t>Students’ self-evaluation</a:t>
            </a:r>
          </a:p>
          <a:p>
            <a:pPr lvl="1"/>
            <a:r>
              <a:rPr lang="en-US" sz="2000" dirty="0" smtClean="0">
                <a:latin typeface="Times New Roman" charset="0"/>
                <a:ea typeface="ＭＳ Ｐゴシック" charset="0"/>
                <a:cs typeface="ＭＳ Ｐゴシック" charset="0"/>
              </a:rPr>
              <a:t>Assessment and feedback</a:t>
            </a:r>
          </a:p>
          <a:p>
            <a:endParaRPr lang="en-US" sz="2400" dirty="0" smtClean="0">
              <a:latin typeface="Times New Roman" charset="0"/>
              <a:ea typeface="ＭＳ Ｐゴシック" charset="0"/>
              <a:cs typeface="ＭＳ Ｐゴシック" charset="0"/>
            </a:endParaRPr>
          </a:p>
        </p:txBody>
      </p:sp>
      <p:sp>
        <p:nvSpPr>
          <p:cNvPr id="4" name="Title 6"/>
          <p:cNvSpPr>
            <a:spLocks noGrp="1"/>
          </p:cNvSpPr>
          <p:nvPr>
            <p:ph type="title"/>
          </p:nvPr>
        </p:nvSpPr>
        <p:spPr>
          <a:xfrm>
            <a:off x="190500" y="274638"/>
            <a:ext cx="7117804" cy="487362"/>
          </a:xfrm>
        </p:spPr>
        <p:txBody>
          <a:bodyPr/>
          <a:lstStyle/>
          <a:p>
            <a:r>
              <a:rPr lang="en-GB" dirty="0" smtClean="0">
                <a:ea typeface="ＭＳ Ｐゴシック" charset="0"/>
                <a:cs typeface="Arial"/>
              </a:rPr>
              <a:t>Fourth story:</a:t>
            </a:r>
            <a:br>
              <a:rPr lang="en-GB" dirty="0" smtClean="0">
                <a:ea typeface="ＭＳ Ｐゴシック" charset="0"/>
                <a:cs typeface="Arial"/>
              </a:rPr>
            </a:br>
            <a:r>
              <a:rPr lang="en-GB" sz="2000" dirty="0">
                <a:ea typeface="ＭＳ Ｐゴシック" charset="0"/>
                <a:cs typeface="Arial"/>
              </a:rPr>
              <a:t>Google Glasses – exploring the possibilities of ubiquitous </a:t>
            </a:r>
            <a:r>
              <a:rPr lang="en-GB" sz="2000" dirty="0" smtClean="0">
                <a:ea typeface="ＭＳ Ｐゴシック" charset="0"/>
                <a:cs typeface="Arial"/>
              </a:rPr>
              <a:t>computing</a:t>
            </a:r>
            <a:endParaRPr lang="en-US" sz="2000" dirty="0">
              <a:ea typeface="ＭＳ Ｐゴシック" charset="0"/>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700" y="3880310"/>
            <a:ext cx="5590084" cy="2841165"/>
          </a:xfrm>
          <a:prstGeom prst="rect">
            <a:avLst/>
          </a:prstGeom>
        </p:spPr>
      </p:pic>
    </p:spTree>
    <p:extLst>
      <p:ext uri="{BB962C8B-B14F-4D97-AF65-F5344CB8AC3E}">
        <p14:creationId xmlns:p14="http://schemas.microsoft.com/office/powerpoint/2010/main" val="376204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79401" y="550334"/>
            <a:ext cx="8610599" cy="5806017"/>
          </a:xfrm>
        </p:spPr>
        <p:txBody>
          <a:bodyPr numCol="1">
            <a:normAutofit/>
          </a:bodyPr>
          <a:lstStyle/>
          <a:p>
            <a:pPr marL="0" indent="0">
              <a:buNone/>
            </a:pPr>
            <a:r>
              <a:rPr lang="en-GB" sz="2800" dirty="0"/>
              <a:t>Data </a:t>
            </a:r>
            <a:r>
              <a:rPr lang="en-GB" sz="2800" dirty="0" smtClean="0"/>
              <a:t>Collection – Part I</a:t>
            </a:r>
          </a:p>
        </p:txBody>
      </p:sp>
      <p:sp>
        <p:nvSpPr>
          <p:cNvPr id="5" name="Slide Number Placeholder 4"/>
          <p:cNvSpPr>
            <a:spLocks noGrp="1"/>
          </p:cNvSpPr>
          <p:nvPr>
            <p:ph type="sldNum" sz="quarter" idx="12"/>
          </p:nvPr>
        </p:nvSpPr>
        <p:spPr/>
        <p:txBody>
          <a:bodyPr/>
          <a:lstStyle/>
          <a:p>
            <a:fld id="{DC02E02F-D09D-4218-B55C-640C00438C0B}" type="slidenum">
              <a:rPr lang="en-GB" smtClean="0"/>
              <a:t>21</a:t>
            </a:fld>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9021" y="1994298"/>
            <a:ext cx="2833688" cy="141684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481" y="4210050"/>
            <a:ext cx="2619971" cy="232886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01" y="4210050"/>
            <a:ext cx="2619971" cy="232886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613" y="1297782"/>
            <a:ext cx="3194543" cy="283959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524" y="1297781"/>
            <a:ext cx="3800475" cy="285035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6437" y="4211242"/>
            <a:ext cx="3103562" cy="2327671"/>
          </a:xfrm>
          <a:prstGeom prst="rect">
            <a:avLst/>
          </a:prstGeom>
          <a:ln>
            <a:noFill/>
          </a:ln>
          <a:effectLst>
            <a:outerShdw blurRad="292100" dist="139700" dir="2700000" algn="tl" rotWithShape="0">
              <a:srgbClr val="333333">
                <a:alpha val="65000"/>
              </a:srgbClr>
            </a:outerShdw>
          </a:effectLst>
        </p:spPr>
      </p:pic>
      <p:sp>
        <p:nvSpPr>
          <p:cNvPr id="12" name="Subtitle 2"/>
          <p:cNvSpPr txBox="1">
            <a:spLocks/>
          </p:cNvSpPr>
          <p:nvPr/>
        </p:nvSpPr>
        <p:spPr>
          <a:xfrm>
            <a:off x="291301" y="1297781"/>
            <a:ext cx="1404944"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smtClean="0">
                <a:solidFill>
                  <a:schemeClr val="bg1"/>
                </a:solidFill>
                <a:effectLst>
                  <a:outerShdw blurRad="38100" dist="38100" dir="2700000" algn="tl">
                    <a:srgbClr val="000000">
                      <a:alpha val="43137"/>
                    </a:srgbClr>
                  </a:outerShdw>
                </a:effectLst>
                <a:cs typeface="Courier New" panose="02070309020205020404" pitchFamily="49" charset="0"/>
              </a:rPr>
              <a:t>Taking a Picture</a:t>
            </a:r>
            <a:endParaRPr lang="en-GB" sz="20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3" name="Subtitle 2"/>
          <p:cNvSpPr txBox="1">
            <a:spLocks/>
          </p:cNvSpPr>
          <p:nvPr/>
        </p:nvSpPr>
        <p:spPr>
          <a:xfrm>
            <a:off x="1795614" y="1285875"/>
            <a:ext cx="3194542" cy="388410"/>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smtClean="0">
                <a:solidFill>
                  <a:schemeClr val="bg1"/>
                </a:solidFill>
                <a:effectLst>
                  <a:outerShdw blurRad="38100" dist="38100" dir="2700000" algn="tl">
                    <a:srgbClr val="000000">
                      <a:alpha val="43137"/>
                    </a:srgbClr>
                  </a:outerShdw>
                </a:effectLst>
                <a:cs typeface="Courier New" panose="02070309020205020404" pitchFamily="49" charset="0"/>
              </a:rPr>
              <a:t>Recording the Session</a:t>
            </a:r>
            <a:endParaRPr lang="en-GB"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4" name="Subtitle 2"/>
          <p:cNvSpPr txBox="1">
            <a:spLocks/>
          </p:cNvSpPr>
          <p:nvPr/>
        </p:nvSpPr>
        <p:spPr>
          <a:xfrm>
            <a:off x="5089524" y="1285875"/>
            <a:ext cx="3800475" cy="388410"/>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smtClean="0">
                <a:solidFill>
                  <a:schemeClr val="bg1"/>
                </a:solidFill>
                <a:effectLst>
                  <a:outerShdw blurRad="38100" dist="38100" dir="2700000" algn="tl">
                    <a:srgbClr val="000000">
                      <a:alpha val="43137"/>
                    </a:srgbClr>
                  </a:outerShdw>
                </a:effectLst>
                <a:cs typeface="Courier New" panose="02070309020205020404" pitchFamily="49" charset="0"/>
              </a:rPr>
              <a:t>Performing Task 3</a:t>
            </a:r>
            <a:endParaRPr lang="en-GB"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5" name="Subtitle 2"/>
          <p:cNvSpPr txBox="1">
            <a:spLocks/>
          </p:cNvSpPr>
          <p:nvPr/>
        </p:nvSpPr>
        <p:spPr>
          <a:xfrm>
            <a:off x="279400" y="6131986"/>
            <a:ext cx="2619972"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smtClean="0">
                <a:solidFill>
                  <a:schemeClr val="bg1"/>
                </a:solidFill>
                <a:effectLst>
                  <a:outerShdw blurRad="38100" dist="38100" dir="2700000" algn="tl">
                    <a:srgbClr val="000000">
                      <a:alpha val="43137"/>
                    </a:srgbClr>
                  </a:outerShdw>
                </a:effectLst>
                <a:cs typeface="Courier New" panose="02070309020205020404" pitchFamily="49" charset="0"/>
              </a:rPr>
              <a:t>Taking a Picture</a:t>
            </a:r>
            <a:endParaRPr lang="en-GB"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6" name="Subtitle 2"/>
          <p:cNvSpPr txBox="1">
            <a:spLocks/>
          </p:cNvSpPr>
          <p:nvPr/>
        </p:nvSpPr>
        <p:spPr>
          <a:xfrm>
            <a:off x="3012480" y="6138160"/>
            <a:ext cx="2619972"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smtClean="0">
                <a:solidFill>
                  <a:schemeClr val="bg1"/>
                </a:solidFill>
                <a:effectLst>
                  <a:outerShdw blurRad="38100" dist="38100" dir="2700000" algn="tl">
                    <a:srgbClr val="000000">
                      <a:alpha val="43137"/>
                    </a:srgbClr>
                  </a:outerShdw>
                </a:effectLst>
                <a:cs typeface="Courier New" panose="02070309020205020404" pitchFamily="49" charset="0"/>
              </a:rPr>
              <a:t>Moving to Next Task</a:t>
            </a:r>
            <a:endParaRPr lang="en-GB" sz="24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7" name="Subtitle 2"/>
          <p:cNvSpPr txBox="1">
            <a:spLocks/>
          </p:cNvSpPr>
          <p:nvPr/>
        </p:nvSpPr>
        <p:spPr>
          <a:xfrm>
            <a:off x="5786436" y="6143189"/>
            <a:ext cx="3103563" cy="388410"/>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smtClean="0">
                <a:solidFill>
                  <a:schemeClr val="bg1"/>
                </a:solidFill>
                <a:effectLst>
                  <a:outerShdw blurRad="38100" dist="38100" dir="2700000" algn="tl">
                    <a:srgbClr val="000000">
                      <a:alpha val="43137"/>
                    </a:srgbClr>
                  </a:outerShdw>
                </a:effectLst>
                <a:cs typeface="Courier New" panose="02070309020205020404" pitchFamily="49" charset="0"/>
              </a:rPr>
              <a:t>Performing Task 2</a:t>
            </a:r>
            <a:endParaRPr lang="en-GB"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Tree>
    <p:extLst>
      <p:ext uri="{BB962C8B-B14F-4D97-AF65-F5344CB8AC3E}">
        <p14:creationId xmlns:p14="http://schemas.microsoft.com/office/powerpoint/2010/main" val="26057375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79401" y="550334"/>
            <a:ext cx="8610599" cy="5806017"/>
          </a:xfrm>
        </p:spPr>
        <p:txBody>
          <a:bodyPr numCol="1">
            <a:normAutofit/>
          </a:bodyPr>
          <a:lstStyle/>
          <a:p>
            <a:pPr marL="0" indent="0">
              <a:buNone/>
            </a:pPr>
            <a:r>
              <a:rPr lang="en-GB" sz="2800" dirty="0"/>
              <a:t>Data </a:t>
            </a:r>
            <a:r>
              <a:rPr lang="en-GB" sz="2800" dirty="0" smtClean="0"/>
              <a:t>Collection – Part II</a:t>
            </a:r>
          </a:p>
        </p:txBody>
      </p:sp>
      <p:sp>
        <p:nvSpPr>
          <p:cNvPr id="5" name="Slide Number Placeholder 4"/>
          <p:cNvSpPr>
            <a:spLocks noGrp="1"/>
          </p:cNvSpPr>
          <p:nvPr>
            <p:ph type="sldNum" sz="quarter" idx="12"/>
          </p:nvPr>
        </p:nvSpPr>
        <p:spPr/>
        <p:txBody>
          <a:bodyPr/>
          <a:lstStyle/>
          <a:p>
            <a:fld id="{DC02E02F-D09D-4218-B55C-640C00438C0B}" type="slidenum">
              <a:rPr lang="en-GB" smtClean="0"/>
              <a:t>22</a:t>
            </a:fld>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1942"/>
          <a:stretch/>
        </p:blipFill>
        <p:spPr>
          <a:xfrm>
            <a:off x="279400" y="1304926"/>
            <a:ext cx="4279034" cy="2505075"/>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22599"/>
          <a:stretch/>
        </p:blipFill>
        <p:spPr>
          <a:xfrm>
            <a:off x="272257" y="3868192"/>
            <a:ext cx="4286177" cy="2488159"/>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24058"/>
          <a:stretch/>
        </p:blipFill>
        <p:spPr>
          <a:xfrm>
            <a:off x="4572000" y="1304926"/>
            <a:ext cx="4381500" cy="249555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24476"/>
          <a:stretch/>
        </p:blipFill>
        <p:spPr>
          <a:xfrm>
            <a:off x="4572000" y="3874542"/>
            <a:ext cx="4381500" cy="2481809"/>
          </a:xfrm>
          <a:prstGeom prst="rect">
            <a:avLst/>
          </a:prstGeom>
        </p:spPr>
      </p:pic>
      <p:sp>
        <p:nvSpPr>
          <p:cNvPr id="8" name="Subtitle 2"/>
          <p:cNvSpPr txBox="1">
            <a:spLocks/>
          </p:cNvSpPr>
          <p:nvPr/>
        </p:nvSpPr>
        <p:spPr>
          <a:xfrm>
            <a:off x="279400" y="3409948"/>
            <a:ext cx="4292600"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smtClean="0">
                <a:solidFill>
                  <a:schemeClr val="bg1"/>
                </a:solidFill>
                <a:effectLst>
                  <a:outerShdw blurRad="38100" dist="38100" dir="2700000" algn="tl">
                    <a:srgbClr val="000000">
                      <a:alpha val="43137"/>
                    </a:srgbClr>
                  </a:outerShdw>
                </a:effectLst>
                <a:cs typeface="Courier New" panose="02070309020205020404" pitchFamily="49" charset="0"/>
              </a:rPr>
              <a:t>Bad Body Language</a:t>
            </a:r>
            <a:endParaRPr lang="en-GB" sz="24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9" name="Subtitle 2"/>
          <p:cNvSpPr txBox="1">
            <a:spLocks/>
          </p:cNvSpPr>
          <p:nvPr/>
        </p:nvSpPr>
        <p:spPr>
          <a:xfrm>
            <a:off x="4566852" y="3398306"/>
            <a:ext cx="4386647"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smtClean="0">
                <a:solidFill>
                  <a:schemeClr val="bg1"/>
                </a:solidFill>
                <a:effectLst>
                  <a:outerShdw blurRad="38100" dist="38100" dir="2700000" algn="tl">
                    <a:srgbClr val="000000">
                      <a:alpha val="43137"/>
                    </a:srgbClr>
                  </a:outerShdw>
                </a:effectLst>
                <a:cs typeface="Courier New" panose="02070309020205020404" pitchFamily="49" charset="0"/>
              </a:rPr>
              <a:t>Good Body Language</a:t>
            </a:r>
            <a:endParaRPr lang="en-GB" sz="24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0" name="Subtitle 2"/>
          <p:cNvSpPr txBox="1">
            <a:spLocks/>
          </p:cNvSpPr>
          <p:nvPr/>
        </p:nvSpPr>
        <p:spPr>
          <a:xfrm>
            <a:off x="258691" y="5967940"/>
            <a:ext cx="4292600"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smtClean="0">
                <a:solidFill>
                  <a:schemeClr val="bg1"/>
                </a:solidFill>
                <a:effectLst>
                  <a:outerShdw blurRad="38100" dist="38100" dir="2700000" algn="tl">
                    <a:srgbClr val="000000">
                      <a:alpha val="43137"/>
                    </a:srgbClr>
                  </a:outerShdw>
                </a:effectLst>
                <a:cs typeface="Courier New" panose="02070309020205020404" pitchFamily="49" charset="0"/>
              </a:rPr>
              <a:t>Good Slide Content</a:t>
            </a:r>
            <a:endParaRPr lang="en-GB" sz="24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
        <p:nvSpPr>
          <p:cNvPr id="11" name="Subtitle 2"/>
          <p:cNvSpPr txBox="1">
            <a:spLocks/>
          </p:cNvSpPr>
          <p:nvPr/>
        </p:nvSpPr>
        <p:spPr>
          <a:xfrm>
            <a:off x="4572001" y="5974820"/>
            <a:ext cx="4381499" cy="38841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smtClean="0">
                <a:solidFill>
                  <a:schemeClr val="bg1"/>
                </a:solidFill>
                <a:effectLst>
                  <a:outerShdw blurRad="38100" dist="38100" dir="2700000" algn="tl">
                    <a:srgbClr val="000000">
                      <a:alpha val="43137"/>
                    </a:srgbClr>
                  </a:outerShdw>
                </a:effectLst>
                <a:cs typeface="Courier New" panose="02070309020205020404" pitchFamily="49" charset="0"/>
              </a:rPr>
              <a:t>Bad Slide Content</a:t>
            </a:r>
            <a:endParaRPr lang="en-GB" sz="2400" b="1" dirty="0">
              <a:solidFill>
                <a:schemeClr val="bg1"/>
              </a:solidFill>
              <a:effectLst>
                <a:outerShdw blurRad="38100" dist="38100" dir="2700000" algn="tl">
                  <a:srgbClr val="000000">
                    <a:alpha val="43137"/>
                  </a:srgbClr>
                </a:outerShdw>
              </a:effectLst>
              <a:cs typeface="Courier New" panose="02070309020205020404" pitchFamily="49" charset="0"/>
            </a:endParaRPr>
          </a:p>
        </p:txBody>
      </p:sp>
    </p:spTree>
    <p:extLst>
      <p:ext uri="{BB962C8B-B14F-4D97-AF65-F5344CB8AC3E}">
        <p14:creationId xmlns:p14="http://schemas.microsoft.com/office/powerpoint/2010/main" val="39666901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79401" y="550334"/>
            <a:ext cx="8610599" cy="5806017"/>
          </a:xfrm>
        </p:spPr>
        <p:txBody>
          <a:bodyPr numCol="1">
            <a:normAutofit/>
          </a:bodyPr>
          <a:lstStyle/>
          <a:p>
            <a:pPr marL="0" indent="0">
              <a:buNone/>
            </a:pPr>
            <a:r>
              <a:rPr lang="en-GB" sz="2800" dirty="0" smtClean="0"/>
              <a:t>Evaluation</a:t>
            </a:r>
            <a:endParaRPr lang="en-GB" sz="2800" dirty="0" smtClean="0">
              <a:latin typeface="+mj-lt"/>
            </a:endParaRPr>
          </a:p>
        </p:txBody>
      </p:sp>
      <p:sp>
        <p:nvSpPr>
          <p:cNvPr id="5" name="Slide Number Placeholder 4"/>
          <p:cNvSpPr>
            <a:spLocks noGrp="1"/>
          </p:cNvSpPr>
          <p:nvPr>
            <p:ph type="sldNum" sz="quarter" idx="12"/>
          </p:nvPr>
        </p:nvSpPr>
        <p:spPr/>
        <p:txBody>
          <a:bodyPr/>
          <a:lstStyle/>
          <a:p>
            <a:fld id="{DC02E02F-D09D-4218-B55C-640C00438C0B}" type="slidenum">
              <a:rPr lang="en-GB" smtClean="0"/>
              <a:t>23</a:t>
            </a:fld>
            <a:endParaRPr lang="en-GB"/>
          </a:p>
        </p:txBody>
      </p:sp>
      <p:graphicFrame>
        <p:nvGraphicFramePr>
          <p:cNvPr id="4" name="Chart 3"/>
          <p:cNvGraphicFramePr/>
          <p:nvPr>
            <p:extLst>
              <p:ext uri="{D42A27DB-BD31-4B8C-83A1-F6EECF244321}">
                <p14:modId xmlns:p14="http://schemas.microsoft.com/office/powerpoint/2010/main" val="2935732750"/>
              </p:ext>
            </p:extLst>
          </p:nvPr>
        </p:nvGraphicFramePr>
        <p:xfrm>
          <a:off x="4572001" y="1101013"/>
          <a:ext cx="3993356" cy="23279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3831241424"/>
              </p:ext>
            </p:extLst>
          </p:nvPr>
        </p:nvGraphicFramePr>
        <p:xfrm>
          <a:off x="292894" y="3717925"/>
          <a:ext cx="4279106"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418709508"/>
              </p:ext>
            </p:extLst>
          </p:nvPr>
        </p:nvGraphicFramePr>
        <p:xfrm>
          <a:off x="4807744" y="3679825"/>
          <a:ext cx="4264819" cy="2835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729149361"/>
              </p:ext>
            </p:extLst>
          </p:nvPr>
        </p:nvGraphicFramePr>
        <p:xfrm>
          <a:off x="279400" y="1104900"/>
          <a:ext cx="4292600" cy="2324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385938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24</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pPr marL="0" indent="0" algn="ctr">
              <a:buNone/>
            </a:pPr>
            <a:r>
              <a:rPr lang="en-US" sz="19900" b="1" dirty="0" smtClean="0">
                <a:latin typeface="Times New Roman" charset="0"/>
                <a:ea typeface="ＭＳ Ｐゴシック" charset="0"/>
                <a:cs typeface="ＭＳ Ｐゴシック" charset="0"/>
              </a:rPr>
              <a:t>?</a:t>
            </a:r>
          </a:p>
        </p:txBody>
      </p:sp>
      <p:sp>
        <p:nvSpPr>
          <p:cNvPr id="4" name="Title 6"/>
          <p:cNvSpPr>
            <a:spLocks noGrp="1"/>
          </p:cNvSpPr>
          <p:nvPr>
            <p:ph type="title"/>
          </p:nvPr>
        </p:nvSpPr>
        <p:spPr>
          <a:xfrm>
            <a:off x="190500" y="274638"/>
            <a:ext cx="5595938" cy="487362"/>
          </a:xfrm>
        </p:spPr>
        <p:txBody>
          <a:bodyPr/>
          <a:lstStyle/>
          <a:p>
            <a:r>
              <a:rPr lang="en-GB" dirty="0" smtClean="0">
                <a:ea typeface="ＭＳ Ｐゴシック" charset="0"/>
                <a:cs typeface="Arial"/>
              </a:rPr>
              <a:t>Questions</a:t>
            </a:r>
            <a:endParaRPr lang="en-US" dirty="0">
              <a:ea typeface="ＭＳ Ｐゴシック" charset="0"/>
              <a:cs typeface="Arial"/>
            </a:endParaRPr>
          </a:p>
        </p:txBody>
      </p:sp>
    </p:spTree>
    <p:extLst>
      <p:ext uri="{BB962C8B-B14F-4D97-AF65-F5344CB8AC3E}">
        <p14:creationId xmlns:p14="http://schemas.microsoft.com/office/powerpoint/2010/main" val="310052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3</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r>
              <a:rPr lang="en-US" sz="2400" dirty="0" smtClean="0">
                <a:latin typeface="Times New Roman" charset="0"/>
                <a:ea typeface="ＭＳ Ｐゴシック" charset="0"/>
                <a:cs typeface="ＭＳ Ｐゴシック" charset="0"/>
              </a:rPr>
              <a:t>Arrived at UMIST on September 17, 1994</a:t>
            </a:r>
          </a:p>
          <a:p>
            <a:pPr lvl="1"/>
            <a:r>
              <a:rPr lang="en-US" sz="2000" dirty="0" smtClean="0">
                <a:latin typeface="Times New Roman" charset="0"/>
                <a:ea typeface="ＭＳ Ｐゴシック" charset="0"/>
                <a:cs typeface="ＭＳ Ｐゴシック" charset="0"/>
              </a:rPr>
              <a:t>BSc focus on databases</a:t>
            </a:r>
          </a:p>
          <a:p>
            <a:pPr lvl="1"/>
            <a:r>
              <a:rPr lang="en-US" sz="2000" dirty="0" smtClean="0">
                <a:latin typeface="Times New Roman" charset="0"/>
                <a:ea typeface="ＭＳ Ｐゴシック" charset="0"/>
                <a:cs typeface="ＭＳ Ｐゴシック" charset="0"/>
              </a:rPr>
              <a:t>MPhil focus on virtual teams (dynamic role allocation)</a:t>
            </a:r>
          </a:p>
          <a:p>
            <a:pPr lvl="1"/>
            <a:r>
              <a:rPr lang="en-US" sz="2000" dirty="0" smtClean="0">
                <a:latin typeface="Times New Roman" charset="0"/>
                <a:ea typeface="ＭＳ Ｐゴシック" charset="0"/>
                <a:cs typeface="ＭＳ Ｐゴシック" charset="0"/>
              </a:rPr>
              <a:t>PhD focus online employment contracts</a:t>
            </a:r>
          </a:p>
          <a:p>
            <a:pPr lvl="1"/>
            <a:r>
              <a:rPr lang="en-US" sz="2000" dirty="0" smtClean="0">
                <a:latin typeface="Times New Roman" charset="0"/>
                <a:ea typeface="ＭＳ Ｐゴシック" charset="0"/>
                <a:cs typeface="ＭＳ Ｐゴシック" charset="0"/>
              </a:rPr>
              <a:t>PCAP focus on e-learning and e-assessment</a:t>
            </a:r>
          </a:p>
          <a:p>
            <a:r>
              <a:rPr lang="en-US" sz="2400" dirty="0" smtClean="0">
                <a:latin typeface="Times New Roman" charset="0"/>
                <a:ea typeface="ＭＳ Ｐゴシック" charset="0"/>
                <a:cs typeface="ＭＳ Ｐゴシック" charset="0"/>
              </a:rPr>
              <a:t>Moved to Middlesex on February 3, 2004</a:t>
            </a:r>
          </a:p>
          <a:p>
            <a:pPr lvl="1"/>
            <a:r>
              <a:rPr lang="en-US" sz="2000" dirty="0" smtClean="0">
                <a:latin typeface="Times New Roman" charset="0"/>
                <a:ea typeface="ＭＳ Ｐゴシック" charset="0"/>
                <a:cs typeface="ＭＳ Ｐゴシック" charset="0"/>
              </a:rPr>
              <a:t>MBA focus on HR issues in remote training</a:t>
            </a:r>
          </a:p>
          <a:p>
            <a:pPr lvl="1"/>
            <a:r>
              <a:rPr lang="en-US" sz="2000" dirty="0" smtClean="0">
                <a:latin typeface="Times New Roman" charset="0"/>
                <a:ea typeface="ＭＳ Ｐゴシック" charset="0"/>
                <a:cs typeface="ＭＳ Ｐゴシック" charset="0"/>
              </a:rPr>
              <a:t>MA focus on joint delivery of academic </a:t>
            </a:r>
            <a:r>
              <a:rPr lang="en-US" sz="2000" dirty="0" err="1" smtClean="0">
                <a:latin typeface="Times New Roman" charset="0"/>
                <a:ea typeface="ＭＳ Ｐゴシック" charset="0"/>
                <a:cs typeface="ＭＳ Ｐゴシック" charset="0"/>
              </a:rPr>
              <a:t>programmes</a:t>
            </a:r>
            <a:endParaRPr lang="en-US" sz="2000" dirty="0" smtClean="0">
              <a:latin typeface="Times New Roman" charset="0"/>
              <a:ea typeface="ＭＳ Ｐゴシック" charset="0"/>
              <a:cs typeface="ＭＳ Ｐゴシック" charset="0"/>
            </a:endParaRPr>
          </a:p>
          <a:p>
            <a:pPr lvl="1"/>
            <a:r>
              <a:rPr lang="en-US" sz="2000" dirty="0" smtClean="0">
                <a:latin typeface="Times New Roman" charset="0"/>
                <a:ea typeface="ＭＳ Ｐゴシック" charset="0"/>
                <a:cs typeface="ＭＳ Ｐゴシック" charset="0"/>
              </a:rPr>
              <a:t>Teaching Fellow focus on innovation in LTA</a:t>
            </a:r>
          </a:p>
          <a:p>
            <a:pPr lvl="1"/>
            <a:r>
              <a:rPr lang="en-US" sz="2000" dirty="0" smtClean="0">
                <a:latin typeface="Times New Roman" charset="0"/>
                <a:ea typeface="ＭＳ Ｐゴシック" charset="0"/>
                <a:cs typeface="ＭＳ Ｐゴシック" charset="0"/>
              </a:rPr>
              <a:t>Senior Teaching Fellow focus on quality issues in HE</a:t>
            </a:r>
          </a:p>
          <a:p>
            <a:r>
              <a:rPr lang="en-US" sz="2400" dirty="0" err="1" smtClean="0">
                <a:latin typeface="Times New Roman" charset="0"/>
                <a:ea typeface="ＭＳ Ｐゴシック" charset="0"/>
                <a:cs typeface="ＭＳ Ｐゴシック" charset="0"/>
              </a:rPr>
              <a:t>Programme</a:t>
            </a:r>
            <a:r>
              <a:rPr lang="en-US" sz="2400" dirty="0" smtClean="0">
                <a:latin typeface="Times New Roman" charset="0"/>
                <a:ea typeface="ＭＳ Ｐゴシック" charset="0"/>
                <a:cs typeface="ＭＳ Ｐゴシック" charset="0"/>
              </a:rPr>
              <a:t> Leader for Business Information Systems</a:t>
            </a:r>
          </a:p>
          <a:p>
            <a:r>
              <a:rPr lang="en-US" sz="2400" dirty="0">
                <a:latin typeface="Times New Roman" charset="0"/>
                <a:ea typeface="ＭＳ Ｐゴシック" charset="0"/>
                <a:cs typeface="ＭＳ Ｐゴシック" charset="0"/>
              </a:rPr>
              <a:t>Director of </a:t>
            </a:r>
            <a:r>
              <a:rPr lang="en-US" sz="2400" dirty="0" err="1">
                <a:latin typeface="Times New Roman" charset="0"/>
                <a:ea typeface="ＭＳ Ｐゴシック" charset="0"/>
                <a:cs typeface="ＭＳ Ｐゴシック" charset="0"/>
              </a:rPr>
              <a:t>Programmes</a:t>
            </a:r>
            <a:r>
              <a:rPr lang="en-US" sz="2400" dirty="0">
                <a:latin typeface="Times New Roman" charset="0"/>
                <a:ea typeface="ＭＳ Ｐゴシック" charset="0"/>
                <a:cs typeface="ＭＳ Ｐゴシック" charset="0"/>
              </a:rPr>
              <a:t> in Computer Science </a:t>
            </a:r>
            <a:r>
              <a:rPr lang="en-US" sz="2400" dirty="0" smtClean="0">
                <a:latin typeface="Times New Roman" charset="0"/>
                <a:ea typeface="ＭＳ Ｐゴシック" charset="0"/>
                <a:cs typeface="ＭＳ Ｐゴシック" charset="0"/>
              </a:rPr>
              <a:t>Department</a:t>
            </a:r>
            <a:endParaRPr lang="en-US" sz="2400" dirty="0">
              <a:latin typeface="Times New Roman" charset="0"/>
              <a:ea typeface="ＭＳ Ｐゴシック" charset="0"/>
              <a:cs typeface="ＭＳ Ｐゴシック" charset="0"/>
            </a:endParaRPr>
          </a:p>
          <a:p>
            <a:r>
              <a:rPr lang="en-US" sz="2400" dirty="0" smtClean="0">
                <a:latin typeface="Times New Roman" charset="0"/>
                <a:ea typeface="ＭＳ Ｐゴシック" charset="0"/>
                <a:cs typeface="ＭＳ Ｐゴシック" charset="0"/>
              </a:rPr>
              <a:t>Research: e-learning, global software development, CSCW</a:t>
            </a:r>
            <a:endParaRPr lang="en-US" sz="2400" dirty="0">
              <a:latin typeface="Times New Roman" charset="0"/>
              <a:ea typeface="ＭＳ Ｐゴシック" charset="0"/>
              <a:cs typeface="ＭＳ Ｐゴシック" charset="0"/>
            </a:endParaRPr>
          </a:p>
        </p:txBody>
      </p:sp>
      <p:sp>
        <p:nvSpPr>
          <p:cNvPr id="4" name="Title 6"/>
          <p:cNvSpPr>
            <a:spLocks noGrp="1"/>
          </p:cNvSpPr>
          <p:nvPr>
            <p:ph type="title"/>
          </p:nvPr>
        </p:nvSpPr>
        <p:spPr>
          <a:xfrm>
            <a:off x="190500" y="274638"/>
            <a:ext cx="5595938" cy="487362"/>
          </a:xfrm>
        </p:spPr>
        <p:txBody>
          <a:bodyPr/>
          <a:lstStyle/>
          <a:p>
            <a:pPr eaLnBrk="1" hangingPunct="1"/>
            <a:r>
              <a:rPr lang="en-GB" dirty="0" smtClean="0">
                <a:latin typeface="Arial" charset="0"/>
                <a:ea typeface="ＭＳ Ｐゴシック" charset="0"/>
                <a:cs typeface="ＭＳ Ｐゴシック" charset="0"/>
              </a:rPr>
              <a:t>My academic journey</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5323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6"/>
          <p:cNvSpPr>
            <a:spLocks noGrp="1"/>
          </p:cNvSpPr>
          <p:nvPr>
            <p:ph type="title"/>
          </p:nvPr>
        </p:nvSpPr>
        <p:spPr>
          <a:xfrm>
            <a:off x="190500" y="274638"/>
            <a:ext cx="6253708" cy="487362"/>
          </a:xfrm>
        </p:spPr>
        <p:txBody>
          <a:bodyPr/>
          <a:lstStyle/>
          <a:p>
            <a:pPr eaLnBrk="1" hangingPunct="1"/>
            <a:r>
              <a:rPr lang="en-GB" dirty="0" smtClean="0">
                <a:latin typeface="Arial" charset="0"/>
                <a:ea typeface="ＭＳ Ｐゴシック" charset="0"/>
                <a:cs typeface="ＭＳ Ｐゴシック" charset="0"/>
              </a:rPr>
              <a:t>Middlesex University:</a:t>
            </a:r>
            <a:br>
              <a:rPr lang="en-GB" dirty="0" smtClean="0">
                <a:latin typeface="Arial" charset="0"/>
                <a:ea typeface="ＭＳ Ｐゴシック" charset="0"/>
                <a:cs typeface="ＭＳ Ｐゴシック" charset="0"/>
              </a:rPr>
            </a:br>
            <a:r>
              <a:rPr lang="en-GB" dirty="0" smtClean="0">
                <a:latin typeface="Arial" charset="0"/>
                <a:ea typeface="ＭＳ Ｐゴシック" charset="0"/>
                <a:cs typeface="ＭＳ Ｐゴシック" charset="0"/>
              </a:rPr>
              <a:t>A </a:t>
            </a:r>
            <a:r>
              <a:rPr lang="en-GB" dirty="0">
                <a:latin typeface="Arial" charset="0"/>
                <a:ea typeface="ＭＳ Ｐゴシック" charset="0"/>
                <a:cs typeface="ＭＳ Ｐゴシック" charset="0"/>
              </a:rPr>
              <a:t>Global Education</a:t>
            </a:r>
            <a:endParaRPr lang="en-US" dirty="0">
              <a:latin typeface="Arial" charset="0"/>
              <a:ea typeface="ＭＳ Ｐゴシック" charset="0"/>
              <a:cs typeface="ＭＳ Ｐゴシック" charset="0"/>
            </a:endParaRPr>
          </a:p>
        </p:txBody>
      </p:sp>
      <p:sp>
        <p:nvSpPr>
          <p:cNvPr id="19458" name="Content Placeholder 7"/>
          <p:cNvSpPr>
            <a:spLocks noGrp="1"/>
          </p:cNvSpPr>
          <p:nvPr>
            <p:ph idx="1"/>
          </p:nvPr>
        </p:nvSpPr>
        <p:spPr>
          <a:xfrm>
            <a:off x="190500" y="1600200"/>
            <a:ext cx="8724900" cy="3186113"/>
          </a:xfrm>
        </p:spPr>
        <p:txBody>
          <a:bodyPr/>
          <a:lstStyle/>
          <a:p>
            <a:r>
              <a:rPr lang="en-GB" sz="2000" dirty="0">
                <a:latin typeface="Arial" charset="0"/>
                <a:ea typeface="ＭＳ Ｐゴシック" charset="0"/>
                <a:cs typeface="ＭＳ Ｐゴシック" charset="0"/>
              </a:rPr>
              <a:t>Campuses in London, Dubai and Mauritius</a:t>
            </a:r>
          </a:p>
          <a:p>
            <a:r>
              <a:rPr lang="en-GB" sz="2000" dirty="0">
                <a:latin typeface="Arial" charset="0"/>
                <a:ea typeface="ＭＳ Ｐゴシック" charset="0"/>
                <a:cs typeface="ＭＳ Ｐゴシック" charset="0"/>
              </a:rPr>
              <a:t>Students from over 100 countries worldwide</a:t>
            </a:r>
          </a:p>
          <a:p>
            <a:r>
              <a:rPr lang="en-GB" sz="2000" dirty="0">
                <a:latin typeface="Arial" charset="0"/>
                <a:ea typeface="ＭＳ Ｐゴシック" charset="0"/>
                <a:cs typeface="ＭＳ Ｐゴシック" charset="0"/>
              </a:rPr>
              <a:t>Internationally </a:t>
            </a:r>
            <a:r>
              <a:rPr lang="en-GB" sz="2000" dirty="0" smtClean="0">
                <a:latin typeface="Arial" charset="0"/>
                <a:ea typeface="ＭＳ Ｐゴシック" charset="0"/>
                <a:cs typeface="ＭＳ Ｐゴシック" charset="0"/>
              </a:rPr>
              <a:t>focused </a:t>
            </a:r>
            <a:r>
              <a:rPr lang="en-GB" sz="2000" dirty="0">
                <a:latin typeface="Arial" charset="0"/>
                <a:ea typeface="ＭＳ Ｐゴシック" charset="0"/>
                <a:cs typeface="ＭＳ Ｐゴシック" charset="0"/>
              </a:rPr>
              <a:t>teaching</a:t>
            </a:r>
          </a:p>
          <a:p>
            <a:r>
              <a:rPr lang="en-GB" sz="2000" dirty="0">
                <a:latin typeface="Arial" charset="0"/>
                <a:ea typeface="ＭＳ Ｐゴシック" charset="0"/>
                <a:cs typeface="ＭＳ Ｐゴシック" charset="0"/>
              </a:rPr>
              <a:t>Academic expertise with an international outlook – preparing you to compete in a global jobs market</a:t>
            </a:r>
          </a:p>
          <a:p>
            <a:r>
              <a:rPr lang="en-GB" sz="2000" dirty="0">
                <a:latin typeface="Arial" charset="0"/>
                <a:ea typeface="ＭＳ Ｐゴシック" charset="0"/>
                <a:cs typeface="ＭＳ Ｐゴシック" charset="0"/>
              </a:rPr>
              <a:t>Opportunities to study at our overseas campuses</a:t>
            </a:r>
          </a:p>
        </p:txBody>
      </p:sp>
      <p:sp>
        <p:nvSpPr>
          <p:cNvPr id="19459" name="Rectangle 7"/>
          <p:cNvSpPr>
            <a:spLocks noChangeArrowheads="1"/>
          </p:cNvSpPr>
          <p:nvPr/>
        </p:nvSpPr>
        <p:spPr bwMode="auto">
          <a:xfrm>
            <a:off x="1547813" y="1096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9460" name="Picture 9" descr="Dub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388" y="416718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http://www.middlesex.mu/userfiles/banner/10quality.jpg"/>
          <p:cNvPicPr>
            <a:picLocks noChangeAspect="1" noChangeArrowheads="1"/>
          </p:cNvPicPr>
          <p:nvPr/>
        </p:nvPicPr>
        <p:blipFill>
          <a:blip r:embed="rId3">
            <a:extLst>
              <a:ext uri="{28A0092B-C50C-407E-A947-70E740481C1C}">
                <a14:useLocalDpi xmlns:a14="http://schemas.microsoft.com/office/drawing/2010/main" val="0"/>
              </a:ext>
            </a:extLst>
          </a:blip>
          <a:srcRect l="9383" r="57104"/>
          <a:stretch>
            <a:fillRect/>
          </a:stretch>
        </p:blipFill>
        <p:spPr bwMode="auto">
          <a:xfrm>
            <a:off x="6357938" y="416718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3" descr="hendon camp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416718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3821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6"/>
          <p:cNvSpPr>
            <a:spLocks noGrp="1"/>
          </p:cNvSpPr>
          <p:nvPr>
            <p:ph type="title"/>
          </p:nvPr>
        </p:nvSpPr>
        <p:spPr>
          <a:xfrm>
            <a:off x="190500" y="274638"/>
            <a:ext cx="5245100" cy="487362"/>
          </a:xfrm>
        </p:spPr>
        <p:txBody>
          <a:bodyPr/>
          <a:lstStyle/>
          <a:p>
            <a:pPr eaLnBrk="1" hangingPunct="1"/>
            <a:r>
              <a:rPr lang="en-GB">
                <a:latin typeface="Arial" charset="0"/>
                <a:ea typeface="ＭＳ Ｐゴシック" charset="0"/>
                <a:cs typeface="ＭＳ Ｐゴシック" charset="0"/>
              </a:rPr>
              <a:t>Our Schools</a:t>
            </a:r>
            <a:endParaRPr lang="en-US">
              <a:latin typeface="Arial" charset="0"/>
              <a:ea typeface="ＭＳ Ｐゴシック" charset="0"/>
              <a:cs typeface="ＭＳ Ｐゴシック" charset="0"/>
            </a:endParaRPr>
          </a:p>
        </p:txBody>
      </p:sp>
      <p:sp>
        <p:nvSpPr>
          <p:cNvPr id="20482" name="Rectangle 7"/>
          <p:cNvSpPr>
            <a:spLocks noChangeArrowheads="1"/>
          </p:cNvSpPr>
          <p:nvPr/>
        </p:nvSpPr>
        <p:spPr bwMode="auto">
          <a:xfrm>
            <a:off x="1547813" y="1096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5" name="Table 4"/>
          <p:cNvGraphicFramePr>
            <a:graphicFrameLocks noGrp="1"/>
          </p:cNvGraphicFramePr>
          <p:nvPr/>
        </p:nvGraphicFramePr>
        <p:xfrm>
          <a:off x="0" y="1600200"/>
          <a:ext cx="9144000" cy="5426223"/>
        </p:xfrm>
        <a:graphic>
          <a:graphicData uri="http://schemas.openxmlformats.org/drawingml/2006/table">
            <a:tbl>
              <a:tblPr/>
              <a:tblGrid>
                <a:gridCol w="3048000"/>
                <a:gridCol w="3048000"/>
                <a:gridCol w="3048000"/>
              </a:tblGrid>
              <a:tr h="262112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School of Art and Design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Business School</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School of Health and Education</a:t>
                      </a:r>
                      <a:endParaRPr kumimoji="0" lang="en-GB" sz="2000" b="0" i="0" u="none" strike="noStrike" cap="none" normalizeH="0" baseline="0">
                        <a:ln>
                          <a:noFill/>
                        </a:ln>
                        <a:solidFill>
                          <a:srgbClr val="000000"/>
                        </a:solidFill>
                        <a:effectLst/>
                        <a:latin typeface="Arial" charset="0"/>
                        <a:ea typeface="ＭＳ Ｐゴシック" charset="0"/>
                        <a:cs typeface="Arial" charset="0"/>
                      </a:endParaRPr>
                    </a:p>
                  </a:txBody>
                  <a:tcPr marT="45717" marB="45717" horzOverflow="overflow">
                    <a:lnL>
                      <a:noFill/>
                    </a:lnL>
                    <a:lnR>
                      <a:noFill/>
                    </a:lnR>
                    <a:lnT>
                      <a:noFill/>
                    </a:lnT>
                    <a:lnB>
                      <a:noFill/>
                    </a:lnB>
                    <a:lnTlToBr>
                      <a:noFill/>
                    </a:lnTlToBr>
                    <a:lnBlToTr>
                      <a:noFill/>
                    </a:lnBlToTr>
                    <a:noFill/>
                  </a:tcPr>
                </a:tc>
              </a:tr>
              <a:tr h="28049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School of Law</a:t>
                      </a:r>
                    </a:p>
                  </a:txBody>
                  <a:tcPr marT="45717" marB="45717"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School of Media and Performing Arts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a typeface="ＭＳ Ｐゴシック" charset="0"/>
                        <a:cs typeface="Arial" charset="0"/>
                      </a:endParaRPr>
                    </a:p>
                  </a:txBody>
                  <a:tcPr marT="45717" marB="45717"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Arial" charset="0"/>
                        </a:rPr>
                        <a:t>School of Science and Technology</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Arial" charset="0"/>
                        <a:ea typeface="ＭＳ Ｐゴシック" charset="0"/>
                        <a:cs typeface="Arial" charset="0"/>
                      </a:endParaRPr>
                    </a:p>
                  </a:txBody>
                  <a:tcPr marT="45717" marB="45717" horzOverflow="overflow">
                    <a:lnL>
                      <a:noFill/>
                    </a:lnL>
                    <a:lnR>
                      <a:noFill/>
                    </a:lnR>
                    <a:lnT>
                      <a:noFill/>
                    </a:lnT>
                    <a:lnB>
                      <a:noFill/>
                    </a:lnB>
                    <a:lnTlToBr>
                      <a:noFill/>
                    </a:lnTlToBr>
                    <a:lnBlToTr>
                      <a:noFill/>
                    </a:lnBlToTr>
                    <a:noFill/>
                  </a:tcPr>
                </a:tc>
              </a:tr>
            </a:tbl>
          </a:graphicData>
        </a:graphic>
      </p:graphicFrame>
      <p:pic>
        <p:nvPicPr>
          <p:cNvPr id="20490" name="Picture 4"/>
          <p:cNvPicPr>
            <a:picLocks noChangeAspect="1" noChangeArrowheads="1"/>
          </p:cNvPicPr>
          <p:nvPr/>
        </p:nvPicPr>
        <p:blipFill>
          <a:blip r:embed="rId3">
            <a:extLst>
              <a:ext uri="{28A0092B-C50C-407E-A947-70E740481C1C}">
                <a14:useLocalDpi xmlns:a14="http://schemas.microsoft.com/office/drawing/2010/main" val="0"/>
              </a:ext>
            </a:extLst>
          </a:blip>
          <a:srcRect l="34091" b="10123"/>
          <a:stretch>
            <a:fillRect/>
          </a:stretch>
        </p:blipFill>
        <p:spPr bwMode="auto">
          <a:xfrm>
            <a:off x="6143625" y="4864100"/>
            <a:ext cx="1357313"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9"/>
          <p:cNvPicPr>
            <a:picLocks noChangeAspect="1" noChangeArrowheads="1"/>
          </p:cNvPicPr>
          <p:nvPr/>
        </p:nvPicPr>
        <p:blipFill>
          <a:blip r:embed="rId4">
            <a:extLst>
              <a:ext uri="{28A0092B-C50C-407E-A947-70E740481C1C}">
                <a14:useLocalDpi xmlns:a14="http://schemas.microsoft.com/office/drawing/2010/main" val="0"/>
              </a:ext>
            </a:extLst>
          </a:blip>
          <a:srcRect l="17815" r="15630"/>
          <a:stretch>
            <a:fillRect/>
          </a:stretch>
        </p:blipFill>
        <p:spPr bwMode="auto">
          <a:xfrm>
            <a:off x="457200" y="2309813"/>
            <a:ext cx="13287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7"/>
          <p:cNvSpPr txBox="1">
            <a:spLocks noChangeArrowheads="1"/>
          </p:cNvSpPr>
          <p:nvPr/>
        </p:nvSpPr>
        <p:spPr bwMode="auto">
          <a:xfrm>
            <a:off x="1803400" y="2547938"/>
            <a:ext cx="1411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solidFill>
                  <a:srgbClr val="000000"/>
                </a:solidFill>
              </a:rPr>
              <a:t>Award-winning students</a:t>
            </a:r>
          </a:p>
        </p:txBody>
      </p:sp>
      <p:sp>
        <p:nvSpPr>
          <p:cNvPr id="20493" name="TextBox 8"/>
          <p:cNvSpPr txBox="1">
            <a:spLocks noChangeArrowheads="1"/>
          </p:cNvSpPr>
          <p:nvPr/>
        </p:nvSpPr>
        <p:spPr bwMode="auto">
          <a:xfrm>
            <a:off x="7500938" y="5191125"/>
            <a:ext cx="1414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Live industry projects</a:t>
            </a:r>
          </a:p>
        </p:txBody>
      </p:sp>
      <p:pic>
        <p:nvPicPr>
          <p:cNvPr id="204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2511425"/>
            <a:ext cx="1587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0"/>
          <p:cNvPicPr>
            <a:picLocks noChangeAspect="1" noChangeArrowheads="1"/>
          </p:cNvPicPr>
          <p:nvPr/>
        </p:nvPicPr>
        <p:blipFill>
          <a:blip r:embed="rId6">
            <a:extLst>
              <a:ext uri="{28A0092B-C50C-407E-A947-70E740481C1C}">
                <a14:useLocalDpi xmlns:a14="http://schemas.microsoft.com/office/drawing/2010/main" val="0"/>
              </a:ext>
            </a:extLst>
          </a:blip>
          <a:srcRect l="53069" t="30292" r="12587"/>
          <a:stretch>
            <a:fillRect/>
          </a:stretch>
        </p:blipFill>
        <p:spPr bwMode="auto">
          <a:xfrm>
            <a:off x="6280150" y="2286000"/>
            <a:ext cx="1149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625" y="4864100"/>
            <a:ext cx="1230313"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5" y="4792663"/>
            <a:ext cx="123348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TextBox 13"/>
          <p:cNvSpPr txBox="1">
            <a:spLocks noChangeArrowheads="1"/>
          </p:cNvSpPr>
          <p:nvPr/>
        </p:nvSpPr>
        <p:spPr bwMode="auto">
          <a:xfrm>
            <a:off x="4857750" y="2547938"/>
            <a:ext cx="1196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Real world research and collaboration</a:t>
            </a:r>
            <a:endParaRPr lang="en-GB" sz="1400">
              <a:solidFill>
                <a:srgbClr val="000000"/>
              </a:solidFill>
            </a:endParaRPr>
          </a:p>
        </p:txBody>
      </p:sp>
      <p:sp>
        <p:nvSpPr>
          <p:cNvPr id="20499" name="TextBox 14"/>
          <p:cNvSpPr txBox="1">
            <a:spLocks noChangeArrowheads="1"/>
          </p:cNvSpPr>
          <p:nvPr/>
        </p:nvSpPr>
        <p:spPr bwMode="auto">
          <a:xfrm>
            <a:off x="7500938" y="2547938"/>
            <a:ext cx="1411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solidFill>
                  <a:srgbClr val="000000"/>
                </a:solidFill>
              </a:rPr>
              <a:t>Excellent research reputations and partnerships</a:t>
            </a:r>
          </a:p>
        </p:txBody>
      </p:sp>
      <p:sp>
        <p:nvSpPr>
          <p:cNvPr id="20500" name="TextBox 15"/>
          <p:cNvSpPr txBox="1">
            <a:spLocks noChangeArrowheads="1"/>
          </p:cNvSpPr>
          <p:nvPr/>
        </p:nvSpPr>
        <p:spPr bwMode="auto">
          <a:xfrm>
            <a:off x="4643438" y="5214938"/>
            <a:ext cx="1411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solidFill>
                  <a:srgbClr val="000000"/>
                </a:solidFill>
              </a:rPr>
              <a:t>Outstanding facilities</a:t>
            </a:r>
          </a:p>
        </p:txBody>
      </p:sp>
      <p:sp>
        <p:nvSpPr>
          <p:cNvPr id="20501" name="TextBox 16"/>
          <p:cNvSpPr txBox="1">
            <a:spLocks noChangeArrowheads="1"/>
          </p:cNvSpPr>
          <p:nvPr/>
        </p:nvSpPr>
        <p:spPr bwMode="auto">
          <a:xfrm>
            <a:off x="1731963" y="5189538"/>
            <a:ext cx="1411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solidFill>
                  <a:srgbClr val="000000"/>
                </a:solidFill>
              </a:rPr>
              <a:t>Academics who are experts in their field </a:t>
            </a:r>
          </a:p>
        </p:txBody>
      </p:sp>
    </p:spTree>
    <p:extLst>
      <p:ext uri="{BB962C8B-B14F-4D97-AF65-F5344CB8AC3E}">
        <p14:creationId xmlns:p14="http://schemas.microsoft.com/office/powerpoint/2010/main" val="8824399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6"/>
          <p:cNvSpPr>
            <a:spLocks noGrp="1"/>
          </p:cNvSpPr>
          <p:nvPr>
            <p:ph type="title"/>
          </p:nvPr>
        </p:nvSpPr>
        <p:spPr>
          <a:xfrm>
            <a:off x="190500" y="274638"/>
            <a:ext cx="5245100" cy="487362"/>
          </a:xfrm>
        </p:spPr>
        <p:txBody>
          <a:bodyPr/>
          <a:lstStyle/>
          <a:p>
            <a:pPr eaLnBrk="1" hangingPunct="1"/>
            <a:r>
              <a:rPr lang="en-GB">
                <a:latin typeface="Arial" charset="0"/>
                <a:ea typeface="ＭＳ Ｐゴシック" charset="0"/>
                <a:cs typeface="ＭＳ Ｐゴシック" charset="0"/>
              </a:rPr>
              <a:t>The Hendon Campus</a:t>
            </a:r>
            <a:endParaRPr lang="en-US">
              <a:latin typeface="Arial" charset="0"/>
              <a:ea typeface="ＭＳ Ｐゴシック" charset="0"/>
              <a:cs typeface="ＭＳ Ｐゴシック" charset="0"/>
            </a:endParaRPr>
          </a:p>
        </p:txBody>
      </p:sp>
      <p:sp>
        <p:nvSpPr>
          <p:cNvPr id="22530" name="Content Placeholder 7"/>
          <p:cNvSpPr>
            <a:spLocks noGrp="1"/>
          </p:cNvSpPr>
          <p:nvPr>
            <p:ph idx="1"/>
          </p:nvPr>
        </p:nvSpPr>
        <p:spPr>
          <a:xfrm>
            <a:off x="190500" y="1600200"/>
            <a:ext cx="8724900" cy="2757488"/>
          </a:xfrm>
        </p:spPr>
        <p:txBody>
          <a:bodyPr/>
          <a:lstStyle/>
          <a:p>
            <a:r>
              <a:rPr lang="en-GB" sz="1800">
                <a:latin typeface="Arial" charset="0"/>
                <a:ea typeface="ＭＳ Ｐゴシック" charset="0"/>
                <a:cs typeface="ＭＳ Ｐゴシック" charset="0"/>
              </a:rPr>
              <a:t>One of London’s biggest campuses</a:t>
            </a:r>
          </a:p>
          <a:p>
            <a:r>
              <a:rPr lang="en-GB" sz="1800">
                <a:latin typeface="Arial" charset="0"/>
                <a:ea typeface="ＭＳ Ｐゴシック" charset="0"/>
                <a:cs typeface="ＭＳ Ｐゴシック" charset="0"/>
              </a:rPr>
              <a:t>Just 25 minutes from the shops, bars, theatres, galleries, parks and museums of central London, but one of the safest University locations in London.</a:t>
            </a:r>
          </a:p>
          <a:p>
            <a:r>
              <a:rPr lang="en-GB" sz="1800">
                <a:latin typeface="Arial" charset="0"/>
                <a:ea typeface="ＭＳ Ｐゴシック" charset="0"/>
                <a:cs typeface="ＭＳ Ｐゴシック" charset="0"/>
              </a:rPr>
              <a:t>35,000 students in London and overseas</a:t>
            </a:r>
          </a:p>
          <a:p>
            <a:r>
              <a:rPr lang="en-GB" sz="1800">
                <a:latin typeface="Arial" charset="0"/>
                <a:ea typeface="ＭＳ Ｐゴシック" charset="0"/>
                <a:cs typeface="ＭＳ Ｐゴシック" charset="0"/>
              </a:rPr>
              <a:t>Over £200million investment in creating one of London’s biggest and </a:t>
            </a:r>
            <a:br>
              <a:rPr lang="en-GB" sz="1800">
                <a:latin typeface="Arial" charset="0"/>
                <a:ea typeface="ＭＳ Ｐゴシック" charset="0"/>
                <a:cs typeface="ＭＳ Ｐゴシック" charset="0"/>
              </a:rPr>
            </a:br>
            <a:r>
              <a:rPr lang="en-GB" sz="1800">
                <a:latin typeface="Arial" charset="0"/>
                <a:ea typeface="ＭＳ Ｐゴシック" charset="0"/>
                <a:cs typeface="ＭＳ Ｐゴシック" charset="0"/>
              </a:rPr>
              <a:t>best-equipped campuses</a:t>
            </a:r>
          </a:p>
          <a:p>
            <a:r>
              <a:rPr lang="en-GB" sz="1800">
                <a:latin typeface="Arial" charset="0"/>
                <a:ea typeface="ＭＳ Ｐゴシック" charset="0"/>
                <a:cs typeface="ＭＳ Ｐゴシック" charset="0"/>
              </a:rPr>
              <a:t>Specialist teaching spaces, labs, studios and workshops</a:t>
            </a:r>
          </a:p>
        </p:txBody>
      </p:sp>
      <p:sp>
        <p:nvSpPr>
          <p:cNvPr id="22531" name="Rectangle 7"/>
          <p:cNvSpPr>
            <a:spLocks noChangeArrowheads="1"/>
          </p:cNvSpPr>
          <p:nvPr/>
        </p:nvSpPr>
        <p:spPr bwMode="auto">
          <a:xfrm>
            <a:off x="1547813" y="1096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9" name="Picture 9"/>
          <p:cNvPicPr>
            <a:picLocks noChangeAspect="1" noChangeArrowheads="1"/>
          </p:cNvPicPr>
          <p:nvPr/>
        </p:nvPicPr>
        <p:blipFill>
          <a:blip r:embed="rId2"/>
          <a:srcRect/>
          <a:stretch>
            <a:fillRect/>
          </a:stretch>
        </p:blipFill>
        <p:spPr bwMode="auto">
          <a:xfrm>
            <a:off x="190500" y="4635500"/>
            <a:ext cx="3143250" cy="1998663"/>
          </a:xfrm>
          <a:prstGeom prst="rect">
            <a:avLst/>
          </a:prstGeom>
          <a:ln>
            <a:noFill/>
          </a:ln>
          <a:effectLst>
            <a:outerShdw blurRad="292100" dist="139700" dir="2700000" algn="tl" rotWithShape="0">
              <a:srgbClr val="333333">
                <a:alpha val="65000"/>
              </a:srgbClr>
            </a:outerShdw>
          </a:effectLst>
        </p:spPr>
      </p:pic>
      <p:pic>
        <p:nvPicPr>
          <p:cNvPr id="22533" name="Picture 7" descr="mdx_grove_building_RB_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857625"/>
            <a:ext cx="184308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IMG_5180.jpg"/>
          <p:cNvPicPr>
            <a:picLocks noChangeAspect="1"/>
          </p:cNvPicPr>
          <p:nvPr/>
        </p:nvPicPr>
        <p:blipFill>
          <a:blip r:embed="rId4">
            <a:extLst>
              <a:ext uri="{28A0092B-C50C-407E-A947-70E740481C1C}">
                <a14:useLocalDpi xmlns:a14="http://schemas.microsoft.com/office/drawing/2010/main" val="0"/>
              </a:ext>
            </a:extLst>
          </a:blip>
          <a:srcRect l="5832" r="16029" b="13391"/>
          <a:stretch>
            <a:fillRect/>
          </a:stretch>
        </p:blipFill>
        <p:spPr bwMode="auto">
          <a:xfrm>
            <a:off x="5929313" y="4429125"/>
            <a:ext cx="2986087"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3603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7</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pPr marL="0" indent="0">
              <a:buNone/>
            </a:pPr>
            <a:r>
              <a:rPr lang="en-GB" sz="2400" dirty="0">
                <a:latin typeface="Times New Roman" charset="0"/>
                <a:ea typeface="ＭＳ Ｐゴシック" charset="0"/>
                <a:cs typeface="ＭＳ Ｐゴシック" charset="0"/>
              </a:rPr>
              <a:t>Integrating Education Technologies </a:t>
            </a:r>
            <a:r>
              <a:rPr lang="en-GB" sz="2400" dirty="0" smtClean="0">
                <a:latin typeface="Times New Roman" charset="0"/>
                <a:ea typeface="ＭＳ Ｐゴシック" charset="0"/>
                <a:cs typeface="ＭＳ Ｐゴシック" charset="0"/>
              </a:rPr>
              <a:t>and </a:t>
            </a:r>
            <a:r>
              <a:rPr lang="en-GB" sz="2400" dirty="0">
                <a:latin typeface="Times New Roman" charset="0"/>
                <a:ea typeface="ＭＳ Ｐゴシック" charset="0"/>
                <a:cs typeface="ＭＳ Ｐゴシック" charset="0"/>
              </a:rPr>
              <a:t>e-Learning Pedagogies </a:t>
            </a:r>
            <a:r>
              <a:rPr lang="en-GB" sz="2400" dirty="0" smtClean="0">
                <a:latin typeface="Times New Roman" charset="0"/>
                <a:ea typeface="ＭＳ Ｐゴシック" charset="0"/>
                <a:cs typeface="ＭＳ Ｐゴシック" charset="0"/>
              </a:rPr>
              <a:t>in </a:t>
            </a:r>
            <a:r>
              <a:rPr lang="en-GB" sz="2400" dirty="0">
                <a:latin typeface="Times New Roman" charset="0"/>
                <a:ea typeface="ＭＳ Ｐゴシック" charset="0"/>
                <a:cs typeface="ＭＳ Ｐゴシック" charset="0"/>
              </a:rPr>
              <a:t>Higher </a:t>
            </a:r>
            <a:r>
              <a:rPr lang="en-GB" sz="2400" dirty="0" smtClean="0">
                <a:latin typeface="Times New Roman" charset="0"/>
                <a:ea typeface="ＭＳ Ｐゴシック" charset="0"/>
                <a:cs typeface="ＭＳ Ｐゴシック" charset="0"/>
              </a:rPr>
              <a:t>Education</a:t>
            </a:r>
          </a:p>
          <a:p>
            <a:pPr marL="0" indent="0">
              <a:buNone/>
            </a:pPr>
            <a:endParaRPr lang="en-GB" sz="2400" dirty="0" smtClean="0">
              <a:latin typeface="Times New Roman" charset="0"/>
              <a:ea typeface="ＭＳ Ｐゴシック" charset="0"/>
              <a:cs typeface="ＭＳ Ｐゴシック" charset="0"/>
            </a:endParaRPr>
          </a:p>
          <a:p>
            <a:pPr marL="0" indent="0">
              <a:buNone/>
            </a:pPr>
            <a:r>
              <a:rPr lang="en-GB" sz="2400" dirty="0" smtClean="0">
                <a:latin typeface="Times New Roman" charset="0"/>
                <a:ea typeface="ＭＳ Ｐゴシック" charset="0"/>
                <a:cs typeface="ＭＳ Ｐゴシック" charset="0"/>
              </a:rPr>
              <a:t>Based on four brief stories bringing together the past, the present, the future:</a:t>
            </a:r>
          </a:p>
          <a:p>
            <a:r>
              <a:rPr lang="en-US" sz="2400" dirty="0" smtClean="0">
                <a:latin typeface="Times New Roman" charset="0"/>
                <a:ea typeface="ＭＳ Ｐゴシック" charset="0"/>
                <a:cs typeface="ＭＳ Ｐゴシック" charset="0"/>
              </a:rPr>
              <a:t>Global Campus – supporting an e-learning pedagogy</a:t>
            </a:r>
          </a:p>
          <a:p>
            <a:r>
              <a:rPr lang="en-US" sz="2400" dirty="0" smtClean="0">
                <a:latin typeface="Times New Roman" charset="0"/>
                <a:ea typeface="ＭＳ Ｐゴシック" charset="0"/>
                <a:cs typeface="ＭＳ Ｐゴシック" charset="0"/>
              </a:rPr>
              <a:t>Second Life – using virtual worlds in education</a:t>
            </a:r>
          </a:p>
          <a:p>
            <a:r>
              <a:rPr lang="en-US" sz="2400" dirty="0" smtClean="0">
                <a:latin typeface="Times New Roman" charset="0"/>
                <a:ea typeface="ＭＳ Ｐゴシック" charset="0"/>
                <a:cs typeface="ＭＳ Ｐゴシック" charset="0"/>
              </a:rPr>
              <a:t>Social Media – exploiting learning analytics</a:t>
            </a:r>
          </a:p>
          <a:p>
            <a:r>
              <a:rPr lang="en-US" sz="2400" dirty="0" smtClean="0">
                <a:latin typeface="Times New Roman" charset="0"/>
                <a:ea typeface="ＭＳ Ｐゴシック" charset="0"/>
                <a:cs typeface="ＭＳ Ｐゴシック" charset="0"/>
              </a:rPr>
              <a:t>Google Glasses – exploring the possibilities of ubiquitous computing</a:t>
            </a:r>
          </a:p>
        </p:txBody>
      </p:sp>
      <p:sp>
        <p:nvSpPr>
          <p:cNvPr id="4" name="Title 6"/>
          <p:cNvSpPr>
            <a:spLocks noGrp="1"/>
          </p:cNvSpPr>
          <p:nvPr>
            <p:ph type="title"/>
          </p:nvPr>
        </p:nvSpPr>
        <p:spPr>
          <a:xfrm>
            <a:off x="190500" y="274638"/>
            <a:ext cx="5595938" cy="487362"/>
          </a:xfrm>
        </p:spPr>
        <p:txBody>
          <a:bodyPr/>
          <a:lstStyle/>
          <a:p>
            <a:pPr eaLnBrk="1" hangingPunct="1"/>
            <a:r>
              <a:rPr lang="en-GB" dirty="0" smtClean="0">
                <a:latin typeface="Arial" charset="0"/>
                <a:ea typeface="ＭＳ Ｐゴシック" charset="0"/>
                <a:cs typeface="ＭＳ Ｐゴシック" charset="0"/>
              </a:rPr>
              <a:t>Today’s talk…</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3324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8</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pPr marL="0" indent="0">
              <a:buNone/>
            </a:pPr>
            <a:r>
              <a:rPr lang="en-US" sz="1400" dirty="0">
                <a:latin typeface="Times New Roman" charset="0"/>
                <a:ea typeface="ＭＳ Ｐゴシック" charset="0"/>
                <a:cs typeface="ＭＳ Ｐゴシック" charset="0"/>
              </a:rPr>
              <a:t>Global Campus </a:t>
            </a:r>
            <a:r>
              <a:rPr lang="en-US" sz="1400" dirty="0" smtClean="0">
                <a:latin typeface="Times New Roman" charset="0"/>
                <a:ea typeface="ＭＳ Ｐゴシック" charset="0"/>
                <a:cs typeface="ＭＳ Ｐゴシック" charset="0"/>
              </a:rPr>
              <a:t>was the </a:t>
            </a:r>
            <a:r>
              <a:rPr lang="en-US" sz="1400" dirty="0">
                <a:latin typeface="Times New Roman" charset="0"/>
                <a:ea typeface="ＭＳ Ｐゴシック" charset="0"/>
                <a:cs typeface="ＭＳ Ｐゴシック" charset="0"/>
              </a:rPr>
              <a:t>leading e-Learning </a:t>
            </a:r>
            <a:r>
              <a:rPr lang="en-US" sz="1400" dirty="0" smtClean="0">
                <a:latin typeface="Times New Roman" charset="0"/>
                <a:ea typeface="ＭＳ Ｐゴシック" charset="0"/>
                <a:cs typeface="ＭＳ Ｐゴシック" charset="0"/>
              </a:rPr>
              <a:t>Program </a:t>
            </a:r>
            <a:r>
              <a:rPr lang="en-US" sz="1400" dirty="0">
                <a:latin typeface="Times New Roman" charset="0"/>
                <a:ea typeface="ＭＳ Ｐゴシック" charset="0"/>
                <a:cs typeface="ＭＳ Ｐゴシック" charset="0"/>
              </a:rPr>
              <a:t>in the UK making Middlesex University one of the pioneering British institutions in distance </a:t>
            </a:r>
            <a:r>
              <a:rPr lang="en-US" sz="1400" dirty="0" smtClean="0">
                <a:latin typeface="Times New Roman" charset="0"/>
                <a:ea typeface="ＭＳ Ｐゴシック" charset="0"/>
                <a:cs typeface="ＭＳ Ｐゴシック" charset="0"/>
              </a:rPr>
              <a:t>education. Initially </a:t>
            </a:r>
            <a:r>
              <a:rPr lang="en-US" sz="1400" dirty="0">
                <a:latin typeface="Times New Roman" charset="0"/>
                <a:ea typeface="ＭＳ Ｐゴシック" charset="0"/>
                <a:cs typeface="ＭＳ Ｐゴシック" charset="0"/>
              </a:rPr>
              <a:t>funded by the </a:t>
            </a:r>
            <a:r>
              <a:rPr lang="en-US" sz="1400" dirty="0" err="1">
                <a:latin typeface="Times New Roman" charset="0"/>
                <a:ea typeface="ＭＳ Ｐゴシック" charset="0"/>
                <a:cs typeface="ＭＳ Ｐゴシック" charset="0"/>
              </a:rPr>
              <a:t>UKeU</a:t>
            </a:r>
            <a:r>
              <a:rPr lang="en-US" sz="1400" dirty="0">
                <a:latin typeface="Times New Roman" charset="0"/>
                <a:ea typeface="ＭＳ Ｐゴシック" charset="0"/>
                <a:cs typeface="ＭＳ Ｐゴシック" charset="0"/>
              </a:rPr>
              <a:t> Global Campus </a:t>
            </a:r>
            <a:r>
              <a:rPr lang="en-US" sz="1400" dirty="0" smtClean="0">
                <a:latin typeface="Times New Roman" charset="0"/>
                <a:ea typeface="ＭＳ Ｐゴシック" charset="0"/>
                <a:cs typeface="ＭＳ Ｐゴシック" charset="0"/>
              </a:rPr>
              <a:t>brought traditional </a:t>
            </a:r>
            <a:r>
              <a:rPr lang="en-US" sz="1400" dirty="0">
                <a:latin typeface="Times New Roman" charset="0"/>
                <a:ea typeface="ＭＳ Ｐゴシック" charset="0"/>
                <a:cs typeface="ＭＳ Ｐゴシック" charset="0"/>
              </a:rPr>
              <a:t>learning to remote locations following an English </a:t>
            </a:r>
            <a:r>
              <a:rPr lang="en-US" sz="1400" dirty="0" smtClean="0">
                <a:latin typeface="Times New Roman" charset="0"/>
                <a:ea typeface="ＭＳ Ｐゴシック" charset="0"/>
                <a:cs typeface="ＭＳ Ｐゴシック" charset="0"/>
              </a:rPr>
              <a:t>curriculum. It was one </a:t>
            </a:r>
            <a:r>
              <a:rPr lang="en-US" sz="1400" dirty="0">
                <a:latin typeface="Times New Roman" charset="0"/>
                <a:ea typeface="ＭＳ Ｐゴシック" charset="0"/>
                <a:cs typeface="ＭＳ Ｐゴシック" charset="0"/>
              </a:rPr>
              <a:t>of the few established projects involving blended teaching at both undergraduate and postgraduate level</a:t>
            </a:r>
            <a:r>
              <a:rPr lang="en-US" sz="1400" dirty="0" smtClean="0">
                <a:latin typeface="Times New Roman" charset="0"/>
                <a:ea typeface="ＭＳ Ｐゴシック" charset="0"/>
                <a:cs typeface="ＭＳ Ｐゴシック" charset="0"/>
              </a:rPr>
              <a:t>. Locations included China, Hong Kong, Egypt, Vietnam, Singapore, Lebanon, and Cyprus (+3 London campuses).</a:t>
            </a:r>
            <a:endParaRPr lang="en-US" sz="1400" dirty="0">
              <a:latin typeface="Times New Roman" charset="0"/>
              <a:ea typeface="ＭＳ Ｐゴシック" charset="0"/>
              <a:cs typeface="ＭＳ Ｐゴシック" charset="0"/>
            </a:endParaRPr>
          </a:p>
          <a:p>
            <a:pPr marL="0" indent="0">
              <a:buNone/>
            </a:pPr>
            <a:endParaRPr lang="en-US" sz="1600" dirty="0" smtClean="0">
              <a:latin typeface="Times New Roman" charset="0"/>
              <a:ea typeface="ＭＳ Ｐゴシック" charset="0"/>
              <a:cs typeface="ＭＳ Ｐゴシック" charset="0"/>
            </a:endParaRPr>
          </a:p>
          <a:p>
            <a:r>
              <a:rPr lang="en-US" sz="2000" dirty="0">
                <a:latin typeface="Times New Roman" charset="0"/>
                <a:ea typeface="ＭＳ Ｐゴシック" charset="0"/>
                <a:cs typeface="ＭＳ Ｐゴシック" charset="0"/>
              </a:rPr>
              <a:t>Local Support </a:t>
            </a:r>
            <a:r>
              <a:rPr lang="en-US" sz="2000" dirty="0" err="1">
                <a:latin typeface="Times New Roman" charset="0"/>
                <a:ea typeface="ＭＳ Ｐゴシック" charset="0"/>
                <a:cs typeface="ＭＳ Ｐゴシック" charset="0"/>
              </a:rPr>
              <a:t>Centres</a:t>
            </a:r>
            <a:r>
              <a:rPr lang="en-US" sz="2000" dirty="0">
                <a:latin typeface="Times New Roman" charset="0"/>
                <a:ea typeface="ＭＳ Ｐゴシック" charset="0"/>
                <a:cs typeface="ＭＳ Ｐゴシック" charset="0"/>
              </a:rPr>
              <a:t> (LSC)</a:t>
            </a:r>
          </a:p>
          <a:p>
            <a:pPr lvl="1"/>
            <a:r>
              <a:rPr lang="en-US" sz="1600" dirty="0">
                <a:latin typeface="Times New Roman" charset="0"/>
                <a:ea typeface="ＭＳ Ｐゴシック" charset="0"/>
                <a:cs typeface="ＭＳ Ｐゴシック" charset="0"/>
              </a:rPr>
              <a:t>Tutor support</a:t>
            </a:r>
          </a:p>
          <a:p>
            <a:pPr lvl="1"/>
            <a:r>
              <a:rPr lang="en-US" sz="1600" dirty="0">
                <a:latin typeface="Times New Roman" charset="0"/>
                <a:ea typeface="ＭＳ Ｐゴシック" charset="0"/>
                <a:cs typeface="ＭＳ Ｐゴシック" charset="0"/>
              </a:rPr>
              <a:t>Labs &amp; assessment </a:t>
            </a:r>
            <a:r>
              <a:rPr lang="en-US" sz="1600" dirty="0" err="1">
                <a:latin typeface="Times New Roman" charset="0"/>
                <a:ea typeface="ＭＳ Ｐゴシック" charset="0"/>
                <a:cs typeface="ＭＳ Ｐゴシック" charset="0"/>
              </a:rPr>
              <a:t>centres</a:t>
            </a:r>
            <a:endParaRPr lang="en-US" sz="1600" dirty="0">
              <a:latin typeface="Times New Roman" charset="0"/>
              <a:ea typeface="ＭＳ Ｐゴシック" charset="0"/>
              <a:cs typeface="ＭＳ Ｐゴシック" charset="0"/>
            </a:endParaRPr>
          </a:p>
          <a:p>
            <a:r>
              <a:rPr lang="en-US" sz="2000" dirty="0">
                <a:latin typeface="Times New Roman" charset="0"/>
                <a:ea typeface="ＭＳ Ｐゴシック" charset="0"/>
                <a:cs typeface="ＭＳ Ｐゴシック" charset="0"/>
              </a:rPr>
              <a:t>e-Learning material</a:t>
            </a:r>
          </a:p>
          <a:p>
            <a:pPr lvl="1"/>
            <a:r>
              <a:rPr lang="en-US" sz="1600" dirty="0">
                <a:latin typeface="Times New Roman" charset="0"/>
                <a:ea typeface="ＭＳ Ｐゴシック" charset="0"/>
                <a:cs typeface="ＭＳ Ｐゴシック" charset="0"/>
              </a:rPr>
              <a:t>Global Campus CD</a:t>
            </a:r>
          </a:p>
          <a:p>
            <a:pPr lvl="1"/>
            <a:r>
              <a:rPr lang="en-US" sz="1600" dirty="0">
                <a:latin typeface="Times New Roman" charset="0"/>
                <a:ea typeface="ＭＳ Ｐゴシック" charset="0"/>
                <a:cs typeface="ＭＳ Ｐゴシック" charset="0"/>
              </a:rPr>
              <a:t>OASIS, WebCT VLE + PAM</a:t>
            </a:r>
          </a:p>
          <a:p>
            <a:pPr lvl="1"/>
            <a:r>
              <a:rPr lang="en-US" sz="1600" dirty="0">
                <a:latin typeface="Times New Roman" charset="0"/>
                <a:ea typeface="ＭＳ Ｐゴシック" charset="0"/>
                <a:cs typeface="ＭＳ Ｐゴシック" charset="0"/>
              </a:rPr>
              <a:t>Module Readers (text books MU Press)</a:t>
            </a:r>
          </a:p>
          <a:p>
            <a:r>
              <a:rPr lang="en-US" sz="2000" dirty="0">
                <a:latin typeface="Times New Roman" charset="0"/>
                <a:ea typeface="ＭＳ Ｐゴシック" charset="0"/>
                <a:cs typeface="ＭＳ Ｐゴシック" charset="0"/>
              </a:rPr>
              <a:t>Middlesex University participation</a:t>
            </a:r>
          </a:p>
          <a:p>
            <a:pPr lvl="1"/>
            <a:r>
              <a:rPr lang="en-US" sz="1600" dirty="0">
                <a:latin typeface="Times New Roman" charset="0"/>
                <a:ea typeface="ＭＳ Ｐゴシック" charset="0"/>
                <a:cs typeface="ＭＳ Ｐゴシック" charset="0"/>
              </a:rPr>
              <a:t>LSC validation</a:t>
            </a:r>
          </a:p>
          <a:p>
            <a:pPr lvl="1"/>
            <a:r>
              <a:rPr lang="en-US" sz="1600" dirty="0">
                <a:latin typeface="Times New Roman" charset="0"/>
                <a:ea typeface="ＭＳ Ｐゴシック" charset="0"/>
                <a:cs typeface="ＭＳ Ｐゴシック" charset="0"/>
              </a:rPr>
              <a:t>SCATE pedagogical model</a:t>
            </a:r>
          </a:p>
          <a:p>
            <a:pPr lvl="1"/>
            <a:r>
              <a:rPr lang="en-US" sz="1600" dirty="0">
                <a:latin typeface="Times New Roman" charset="0"/>
                <a:ea typeface="ＭＳ Ｐゴシック" charset="0"/>
                <a:cs typeface="ＭＳ Ｐゴシック" charset="0"/>
              </a:rPr>
              <a:t>Tutor training</a:t>
            </a:r>
          </a:p>
          <a:p>
            <a:pPr lvl="1"/>
            <a:r>
              <a:rPr lang="en-US" sz="1600" dirty="0">
                <a:latin typeface="Times New Roman" charset="0"/>
                <a:ea typeface="ＭＳ Ｐゴシック" charset="0"/>
                <a:cs typeface="ＭＳ Ｐゴシック" charset="0"/>
              </a:rPr>
              <a:t>Curriculum Leader visits to LSC</a:t>
            </a:r>
          </a:p>
          <a:p>
            <a:pPr lvl="1"/>
            <a:r>
              <a:rPr lang="en-US" sz="1600" dirty="0">
                <a:latin typeface="Times New Roman" charset="0"/>
                <a:ea typeface="ＭＳ Ｐゴシック" charset="0"/>
                <a:cs typeface="ＭＳ Ｐゴシック" charset="0"/>
              </a:rPr>
              <a:t>Module Leader support</a:t>
            </a:r>
          </a:p>
        </p:txBody>
      </p:sp>
      <p:sp>
        <p:nvSpPr>
          <p:cNvPr id="4" name="Title 6"/>
          <p:cNvSpPr>
            <a:spLocks noGrp="1"/>
          </p:cNvSpPr>
          <p:nvPr>
            <p:ph type="title"/>
          </p:nvPr>
        </p:nvSpPr>
        <p:spPr>
          <a:xfrm>
            <a:off x="190500" y="274638"/>
            <a:ext cx="7117804" cy="487362"/>
          </a:xfrm>
        </p:spPr>
        <p:txBody>
          <a:bodyPr/>
          <a:lstStyle/>
          <a:p>
            <a:r>
              <a:rPr lang="en-GB" dirty="0" smtClean="0">
                <a:ea typeface="ＭＳ Ｐゴシック" charset="0"/>
                <a:cs typeface="Arial"/>
              </a:rPr>
              <a:t>First story:</a:t>
            </a:r>
            <a:br>
              <a:rPr lang="en-GB" dirty="0" smtClean="0">
                <a:ea typeface="ＭＳ Ｐゴシック" charset="0"/>
                <a:cs typeface="Arial"/>
              </a:rPr>
            </a:br>
            <a:r>
              <a:rPr lang="en-US" sz="2000" dirty="0">
                <a:ea typeface="ＭＳ Ｐゴシック" charset="0"/>
                <a:cs typeface="Arial"/>
              </a:rPr>
              <a:t>Global Campus – supporting an </a:t>
            </a:r>
            <a:r>
              <a:rPr lang="en-US" sz="2000" dirty="0" smtClean="0">
                <a:ea typeface="ＭＳ Ｐゴシック" charset="0"/>
                <a:cs typeface="Arial"/>
              </a:rPr>
              <a:t>e-learning </a:t>
            </a:r>
            <a:r>
              <a:rPr lang="en-US" sz="2000" dirty="0">
                <a:ea typeface="ＭＳ Ｐゴシック" charset="0"/>
                <a:cs typeface="Arial"/>
              </a:rPr>
              <a:t>pedagogy</a:t>
            </a:r>
            <a:br>
              <a:rPr lang="en-US" sz="2000" dirty="0">
                <a:ea typeface="ＭＳ Ｐゴシック" charset="0"/>
                <a:cs typeface="Arial"/>
              </a:rPr>
            </a:br>
            <a:endParaRPr lang="en-US" sz="2000" dirty="0">
              <a:ea typeface="ＭＳ Ｐゴシック" charset="0"/>
              <a:cs typeface="Arial"/>
            </a:endParaRPr>
          </a:p>
        </p:txBody>
      </p:sp>
      <p:graphicFrame>
        <p:nvGraphicFramePr>
          <p:cNvPr id="5" name="Object 7"/>
          <p:cNvGraphicFramePr>
            <a:graphicFrameLocks noChangeAspect="1"/>
          </p:cNvGraphicFramePr>
          <p:nvPr>
            <p:extLst>
              <p:ext uri="{D42A27DB-BD31-4B8C-83A1-F6EECF244321}">
                <p14:modId xmlns:p14="http://schemas.microsoft.com/office/powerpoint/2010/main" val="2470814709"/>
              </p:ext>
            </p:extLst>
          </p:nvPr>
        </p:nvGraphicFramePr>
        <p:xfrm>
          <a:off x="5699782" y="4421791"/>
          <a:ext cx="3217044" cy="2299684"/>
        </p:xfrm>
        <a:graphic>
          <a:graphicData uri="http://schemas.openxmlformats.org/presentationml/2006/ole">
            <mc:AlternateContent xmlns:mc="http://schemas.openxmlformats.org/markup-compatibility/2006">
              <mc:Choice xmlns:v="urn:schemas-microsoft-com:vml" Requires="v">
                <p:oleObj spid="_x0000_s1035" name="Bitmap Image" r:id="rId4" imgW="4877481" imgH="3657143" progId="Paint.Picture">
                  <p:embed/>
                </p:oleObj>
              </mc:Choice>
              <mc:Fallback>
                <p:oleObj name="Bitmap Image" r:id="rId4" imgW="4877481" imgH="3657143" progId="Paint.Picture">
                  <p:embed/>
                  <p:pic>
                    <p:nvPicPr>
                      <p:cNvPr id="0" name=""/>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5699782" y="4421791"/>
                        <a:ext cx="3217044" cy="2299684"/>
                      </a:xfrm>
                      <a:prstGeom prst="rect">
                        <a:avLst/>
                      </a:prstGeom>
                      <a:noFill/>
                      <a:extLs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333324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u="sng">
                <a:solidFill>
                  <a:schemeClr val="tx2"/>
                </a:solidFill>
                <a:latin typeface="Times New Roman" charset="0"/>
                <a:ea typeface="ＭＳ Ｐゴシック" charset="0"/>
                <a:cs typeface="ＭＳ Ｐゴシック" charset="0"/>
              </a:defRPr>
            </a:lvl1pPr>
            <a:lvl2pPr marL="742950" indent="-285750">
              <a:defRPr sz="3200" b="1" u="sng">
                <a:solidFill>
                  <a:schemeClr val="tx2"/>
                </a:solidFill>
                <a:latin typeface="Times New Roman" charset="0"/>
                <a:ea typeface="ＭＳ Ｐゴシック" charset="0"/>
              </a:defRPr>
            </a:lvl2pPr>
            <a:lvl3pPr marL="1143000" indent="-228600">
              <a:defRPr sz="3200" b="1" u="sng">
                <a:solidFill>
                  <a:schemeClr val="tx2"/>
                </a:solidFill>
                <a:latin typeface="Times New Roman" charset="0"/>
                <a:ea typeface="ＭＳ Ｐゴシック" charset="0"/>
              </a:defRPr>
            </a:lvl3pPr>
            <a:lvl4pPr marL="1600200" indent="-228600">
              <a:defRPr sz="3200" b="1" u="sng">
                <a:solidFill>
                  <a:schemeClr val="tx2"/>
                </a:solidFill>
                <a:latin typeface="Times New Roman" charset="0"/>
                <a:ea typeface="ＭＳ Ｐゴシック" charset="0"/>
              </a:defRPr>
            </a:lvl4pPr>
            <a:lvl5pPr marL="2057400" indent="-228600">
              <a:defRPr sz="3200" b="1" u="sng">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3200" b="1" u="sng">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3200" b="1" u="sng">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3200" b="1" u="sng">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3200" b="1" u="sng">
                <a:solidFill>
                  <a:schemeClr val="tx2"/>
                </a:solidFill>
                <a:latin typeface="Times New Roman" charset="0"/>
                <a:ea typeface="ＭＳ Ｐゴシック" charset="0"/>
              </a:defRPr>
            </a:lvl9pPr>
          </a:lstStyle>
          <a:p>
            <a:fld id="{4CF154AC-A451-0B47-A6AE-51D96C550E98}" type="slidenum">
              <a:rPr lang="en-US" sz="1200" b="0" u="none">
                <a:solidFill>
                  <a:schemeClr val="tx1"/>
                </a:solidFill>
              </a:rPr>
              <a:pPr/>
              <a:t>9</a:t>
            </a:fld>
            <a:endParaRPr lang="en-US" sz="1200" b="0" u="none">
              <a:solidFill>
                <a:schemeClr val="tx1"/>
              </a:solidFill>
            </a:endParaRPr>
          </a:p>
        </p:txBody>
      </p:sp>
      <p:sp>
        <p:nvSpPr>
          <p:cNvPr id="17410" name="Rectangle 3"/>
          <p:cNvSpPr>
            <a:spLocks noGrp="1" noChangeArrowheads="1"/>
          </p:cNvSpPr>
          <p:nvPr>
            <p:ph type="body" idx="1"/>
          </p:nvPr>
        </p:nvSpPr>
        <p:spPr>
          <a:xfrm>
            <a:off x="685800" y="1189038"/>
            <a:ext cx="7772400" cy="4754562"/>
          </a:xfrm>
          <a:noFill/>
        </p:spPr>
        <p:txBody>
          <a:bodyPr/>
          <a:lstStyle/>
          <a:p>
            <a:pPr marL="0" indent="0">
              <a:buNone/>
            </a:pPr>
            <a:r>
              <a:rPr lang="en-US" sz="2000" dirty="0">
                <a:latin typeface="Times New Roman" charset="0"/>
                <a:ea typeface="ＭＳ Ｐゴシック" charset="0"/>
                <a:cs typeface="ＭＳ Ｐゴシック" charset="0"/>
              </a:rPr>
              <a:t>Aim</a:t>
            </a:r>
            <a:r>
              <a:rPr lang="en-US" sz="2000" dirty="0" smtClean="0">
                <a:latin typeface="Times New Roman" charset="0"/>
                <a:ea typeface="ＭＳ Ｐゴシック" charset="0"/>
                <a:cs typeface="ＭＳ Ｐゴシック" charset="0"/>
              </a:rPr>
              <a:t>: Proposing </a:t>
            </a:r>
            <a:r>
              <a:rPr lang="en-US" sz="2000" dirty="0">
                <a:latin typeface="Times New Roman" charset="0"/>
                <a:ea typeface="ＭＳ Ｐゴシック" charset="0"/>
                <a:cs typeface="ＭＳ Ｐゴシック" charset="0"/>
              </a:rPr>
              <a:t>a methodology for deriving guidelines for alignment of user </a:t>
            </a:r>
            <a:r>
              <a:rPr lang="en-US" sz="2000" dirty="0" err="1">
                <a:latin typeface="Times New Roman" charset="0"/>
                <a:ea typeface="ＭＳ Ｐゴシック" charset="0"/>
                <a:cs typeface="ＭＳ Ｐゴシック" charset="0"/>
              </a:rPr>
              <a:t>behavioural</a:t>
            </a:r>
            <a:r>
              <a:rPr lang="en-US" sz="2000" dirty="0">
                <a:latin typeface="Times New Roman" charset="0"/>
                <a:ea typeface="ＭＳ Ｐゴシック" charset="0"/>
                <a:cs typeface="ＭＳ Ｐゴシック" charset="0"/>
              </a:rPr>
              <a:t> patterns inside 3D virtual worlds with best design principles, which can be used to enhance the 3D environments’ spaces and hence augment users’ </a:t>
            </a:r>
            <a:r>
              <a:rPr lang="en-US" sz="2000" dirty="0" err="1">
                <a:latin typeface="Times New Roman" charset="0"/>
                <a:ea typeface="ＭＳ Ｐゴシック" charset="0"/>
                <a:cs typeface="ＭＳ Ｐゴシック" charset="0"/>
              </a:rPr>
              <a:t>behaviour</a:t>
            </a:r>
            <a:r>
              <a:rPr lang="en-US" sz="2000" dirty="0">
                <a:latin typeface="Times New Roman" charset="0"/>
                <a:ea typeface="ＭＳ Ｐゴシック" charset="0"/>
                <a:cs typeface="ＭＳ Ｐゴシック" charset="0"/>
              </a:rPr>
              <a:t> inside them.</a:t>
            </a:r>
          </a:p>
          <a:p>
            <a:r>
              <a:rPr lang="en-US" sz="2000" dirty="0" err="1">
                <a:latin typeface="Times New Roman" charset="0"/>
                <a:ea typeface="ＭＳ Ｐゴシック" charset="0"/>
                <a:cs typeface="ＭＳ Ｐゴシック" charset="0"/>
              </a:rPr>
              <a:t>Behavioural</a:t>
            </a:r>
            <a:r>
              <a:rPr lang="en-US" sz="2000" dirty="0">
                <a:latin typeface="Times New Roman" charset="0"/>
                <a:ea typeface="ＭＳ Ｐゴシック" charset="0"/>
                <a:cs typeface="ＭＳ Ｐゴシック" charset="0"/>
              </a:rPr>
              <a:t> patterns in virtual worlds (George)  </a:t>
            </a:r>
          </a:p>
          <a:p>
            <a:r>
              <a:rPr lang="en-US" sz="2000" dirty="0">
                <a:latin typeface="Times New Roman" charset="0"/>
                <a:ea typeface="ＭＳ Ｐゴシック" charset="0"/>
                <a:cs typeface="ＭＳ Ｐゴシック" charset="0"/>
              </a:rPr>
              <a:t>Architectural features in virtual spaces (</a:t>
            </a:r>
            <a:r>
              <a:rPr lang="en-US" sz="2000" dirty="0" err="1">
                <a:latin typeface="Times New Roman" charset="0"/>
                <a:ea typeface="ＭＳ Ｐゴシック" charset="0"/>
                <a:cs typeface="ＭＳ Ｐゴシック" charset="0"/>
              </a:rPr>
              <a:t>Noha</a:t>
            </a:r>
            <a:r>
              <a:rPr lang="en-US" sz="2000" dirty="0">
                <a:latin typeface="Times New Roman" charset="0"/>
                <a:ea typeface="ＭＳ Ｐゴシック" charset="0"/>
                <a:cs typeface="ＭＳ Ｐゴシック" charset="0"/>
              </a:rPr>
              <a:t>)</a:t>
            </a:r>
          </a:p>
          <a:p>
            <a:r>
              <a:rPr lang="en-US" sz="2000" dirty="0">
                <a:latin typeface="Times New Roman" charset="0"/>
                <a:ea typeface="ＭＳ Ｐゴシック" charset="0"/>
                <a:cs typeface="ＭＳ Ｐゴシック" charset="0"/>
              </a:rPr>
              <a:t>Ubiquitous 3D spaces (Martin)</a:t>
            </a:r>
          </a:p>
          <a:p>
            <a:pPr marL="0" indent="0">
              <a:buNone/>
            </a:pPr>
            <a:endParaRPr lang="en-US" sz="2400" dirty="0">
              <a:latin typeface="Times New Roman" charset="0"/>
              <a:ea typeface="ＭＳ Ｐゴシック" charset="0"/>
              <a:cs typeface="ＭＳ Ｐゴシック" charset="0"/>
            </a:endParaRPr>
          </a:p>
          <a:p>
            <a:pPr marL="0" indent="0">
              <a:buNone/>
            </a:pPr>
            <a:r>
              <a:rPr lang="en-US" sz="2400" dirty="0" smtClean="0">
                <a:latin typeface="Times New Roman" charset="0"/>
                <a:ea typeface="ＭＳ Ｐゴシック" charset="0"/>
                <a:cs typeface="ＭＳ Ｐゴシック" charset="0"/>
              </a:rPr>
              <a:t> </a:t>
            </a:r>
          </a:p>
          <a:p>
            <a:pPr marL="0" indent="0">
              <a:buNone/>
            </a:pPr>
            <a:endParaRPr lang="en-US" sz="2400" dirty="0">
              <a:latin typeface="Times New Roman" charset="0"/>
              <a:ea typeface="ＭＳ Ｐゴシック" charset="0"/>
              <a:cs typeface="ＭＳ Ｐゴシック" charset="0"/>
            </a:endParaRPr>
          </a:p>
        </p:txBody>
      </p:sp>
      <p:sp>
        <p:nvSpPr>
          <p:cNvPr id="4" name="Title 6"/>
          <p:cNvSpPr>
            <a:spLocks noGrp="1"/>
          </p:cNvSpPr>
          <p:nvPr>
            <p:ph type="title"/>
          </p:nvPr>
        </p:nvSpPr>
        <p:spPr>
          <a:xfrm>
            <a:off x="190500" y="274638"/>
            <a:ext cx="7117804" cy="487362"/>
          </a:xfrm>
        </p:spPr>
        <p:txBody>
          <a:bodyPr/>
          <a:lstStyle/>
          <a:p>
            <a:r>
              <a:rPr lang="en-GB" dirty="0" smtClean="0">
                <a:ea typeface="ＭＳ Ｐゴシック" charset="0"/>
                <a:cs typeface="Arial"/>
              </a:rPr>
              <a:t>Second story:</a:t>
            </a:r>
            <a:br>
              <a:rPr lang="en-GB" dirty="0" smtClean="0">
                <a:ea typeface="ＭＳ Ｐゴシック" charset="0"/>
                <a:cs typeface="Arial"/>
              </a:rPr>
            </a:br>
            <a:r>
              <a:rPr lang="en-GB" sz="2000" dirty="0">
                <a:ea typeface="ＭＳ Ｐゴシック" charset="0"/>
                <a:cs typeface="Arial"/>
              </a:rPr>
              <a:t>Second Life – using virtual worlds in education</a:t>
            </a:r>
            <a:br>
              <a:rPr lang="en-GB" sz="2000" dirty="0">
                <a:ea typeface="ＭＳ Ｐゴシック" charset="0"/>
                <a:cs typeface="Arial"/>
              </a:rPr>
            </a:br>
            <a:r>
              <a:rPr lang="en-US" sz="2000" dirty="0">
                <a:ea typeface="ＭＳ Ｐゴシック" charset="0"/>
                <a:cs typeface="Arial"/>
              </a:rPr>
              <a:t/>
            </a:r>
            <a:br>
              <a:rPr lang="en-US" sz="2000" dirty="0">
                <a:ea typeface="ＭＳ Ｐゴシック" charset="0"/>
                <a:cs typeface="Arial"/>
              </a:rPr>
            </a:br>
            <a:endParaRPr lang="en-US" sz="2000" dirty="0">
              <a:ea typeface="ＭＳ Ｐゴシック" charset="0"/>
              <a:cs typeface="Aria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5408116" y="3790520"/>
            <a:ext cx="3729658" cy="2952328"/>
          </a:xfrm>
          <a:prstGeom prst="rect">
            <a:avLst/>
          </a:prstGeom>
        </p:spPr>
      </p:pic>
    </p:spTree>
    <p:extLst>
      <p:ext uri="{BB962C8B-B14F-4D97-AF65-F5344CB8AC3E}">
        <p14:creationId xmlns:p14="http://schemas.microsoft.com/office/powerpoint/2010/main" val="342489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cience&amp;Tech Intro tal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Science&amp;Tech Intro talk.potx</Template>
  <TotalTime>13552</TotalTime>
  <Words>1036</Words>
  <Application>Microsoft Macintosh PowerPoint</Application>
  <PresentationFormat>On-screen Show (4:3)</PresentationFormat>
  <Paragraphs>215</Paragraphs>
  <Slides>24</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Science&amp;Tech Intro talk</vt:lpstr>
      <vt:lpstr>Bitmap Image</vt:lpstr>
      <vt:lpstr>Integrating Education Technologies  and e-Learning Pedagogies  in Higher Education</vt:lpstr>
      <vt:lpstr>Agenda</vt:lpstr>
      <vt:lpstr>My academic journey</vt:lpstr>
      <vt:lpstr>Middlesex University: A Global Education</vt:lpstr>
      <vt:lpstr>Our Schools</vt:lpstr>
      <vt:lpstr>The Hendon Campus</vt:lpstr>
      <vt:lpstr>Today’s talk…</vt:lpstr>
      <vt:lpstr>First story: Global Campus – supporting an e-learning pedagogy </vt:lpstr>
      <vt:lpstr>Second story: Second Life – using virtual worlds in education  </vt:lpstr>
      <vt:lpstr>2. The DaCT village – learning modes</vt:lpstr>
      <vt:lpstr>PowerPoint Presentation</vt:lpstr>
      <vt:lpstr>Third story: Social Media – exploiting learning analytics  </vt:lpstr>
      <vt:lpstr>Facebook</vt:lpstr>
      <vt:lpstr>LinkedIn</vt:lpstr>
      <vt:lpstr>Twitter</vt:lpstr>
      <vt:lpstr>BIS3324 Tutor Account </vt:lpstr>
      <vt:lpstr>BIS3324 Tutor Influence</vt:lpstr>
      <vt:lpstr>Communication with each other</vt:lpstr>
      <vt:lpstr>Communication with the content</vt:lpstr>
      <vt:lpstr>Fourth story: Google Glasses – exploring the possibilities of ubiquitous computing</vt:lpstr>
      <vt:lpstr>PowerPoint Presentation</vt:lpstr>
      <vt:lpstr>PowerPoint Presentation</vt:lpstr>
      <vt:lpstr>PowerPoint Presentation</vt:lpstr>
      <vt:lpstr>Questions</vt:lpstr>
    </vt:vector>
  </TitlesOfParts>
  <Company>CDS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 Support</dc:creator>
  <cp:lastModifiedBy>George Dafoulas</cp:lastModifiedBy>
  <cp:revision>221</cp:revision>
  <dcterms:created xsi:type="dcterms:W3CDTF">2012-09-06T10:47:01Z</dcterms:created>
  <dcterms:modified xsi:type="dcterms:W3CDTF">2015-05-27T22:52:43Z</dcterms:modified>
</cp:coreProperties>
</file>