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2" r:id="rId2"/>
    <p:sldId id="256" r:id="rId3"/>
    <p:sldId id="257" r:id="rId4"/>
    <p:sldId id="258" r:id="rId5"/>
    <p:sldId id="266" r:id="rId6"/>
    <p:sldId id="260" r:id="rId7"/>
    <p:sldId id="267" r:id="rId8"/>
    <p:sldId id="262" r:id="rId9"/>
    <p:sldId id="263" r:id="rId10"/>
    <p:sldId id="264" r:id="rId11"/>
    <p:sldId id="265" r:id="rId12"/>
    <p:sldId id="268" r:id="rId13"/>
    <p:sldId id="281" r:id="rId14"/>
    <p:sldId id="269" r:id="rId15"/>
    <p:sldId id="271" r:id="rId16"/>
    <p:sldId id="270" r:id="rId17"/>
    <p:sldId id="272" r:id="rId18"/>
    <p:sldId id="273" r:id="rId19"/>
    <p:sldId id="274" r:id="rId20"/>
    <p:sldId id="275" r:id="rId21"/>
    <p:sldId id="276" r:id="rId22"/>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210" y="12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4" name="7 - Έλλειψη"/>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5" name="8 - Έλλειψη"/>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14" name="13 - Τίτλος"/>
          <p:cNvSpPr>
            <a:spLocks noGrp="1"/>
          </p:cNvSpPr>
          <p:nvPr>
            <p:ph type="ctrTitle"/>
          </p:nvPr>
        </p:nvSpPr>
        <p:spPr>
          <a:xfrm>
            <a:off x="1432560" y="359898"/>
            <a:ext cx="7406640" cy="1472184"/>
          </a:xfrm>
        </p:spPr>
        <p:txBody>
          <a:bodyPr anchor="b"/>
          <a:lstStyle>
            <a:lvl1pPr algn="l">
              <a:defRPr/>
            </a:lvl1pPr>
            <a:extLst/>
          </a:lstStyle>
          <a:p>
            <a:r>
              <a:rPr lang="el-GR" smtClean="0"/>
              <a:t>Kλικ για επεξεργασία του τίτλου</a:t>
            </a:r>
            <a:endParaRPr lang="en-US"/>
          </a:p>
        </p:txBody>
      </p:sp>
      <p:sp>
        <p:nvSpPr>
          <p:cNvPr id="22" name="21 - Υπότιτλος"/>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l-GR" smtClean="0"/>
              <a:t>Κάντε κλικ για να επεξεργαστείτε τον υπότιτλο του υποδείγματος</a:t>
            </a:r>
            <a:endParaRPr lang="en-US"/>
          </a:p>
        </p:txBody>
      </p:sp>
      <p:sp>
        <p:nvSpPr>
          <p:cNvPr id="6" name="6 - Θέση ημερομηνίας"/>
          <p:cNvSpPr>
            <a:spLocks noGrp="1"/>
          </p:cNvSpPr>
          <p:nvPr>
            <p:ph type="dt" sz="half" idx="10"/>
          </p:nvPr>
        </p:nvSpPr>
        <p:spPr/>
        <p:txBody>
          <a:bodyPr/>
          <a:lstStyle>
            <a:lvl1pPr>
              <a:defRPr/>
            </a:lvl1pPr>
            <a:extLst/>
          </a:lstStyle>
          <a:p>
            <a:pPr>
              <a:defRPr/>
            </a:pPr>
            <a:fld id="{3B15E743-75CF-4415-AE3C-58C55B9D3CEA}" type="datetimeFigureOut">
              <a:rPr lang="el-GR"/>
              <a:pPr>
                <a:defRPr/>
              </a:pPr>
              <a:t>13/01/15</a:t>
            </a:fld>
            <a:endParaRPr lang="el-GR"/>
          </a:p>
        </p:txBody>
      </p:sp>
      <p:sp>
        <p:nvSpPr>
          <p:cNvPr id="7" name="19 - Θέση υποσέλιδου"/>
          <p:cNvSpPr>
            <a:spLocks noGrp="1"/>
          </p:cNvSpPr>
          <p:nvPr>
            <p:ph type="ftr" sz="quarter" idx="11"/>
          </p:nvPr>
        </p:nvSpPr>
        <p:spPr/>
        <p:txBody>
          <a:bodyPr/>
          <a:lstStyle>
            <a:lvl1pPr>
              <a:defRPr/>
            </a:lvl1pPr>
            <a:extLst/>
          </a:lstStyle>
          <a:p>
            <a:pPr>
              <a:defRPr/>
            </a:pPr>
            <a:endParaRPr lang="el-GR"/>
          </a:p>
        </p:txBody>
      </p:sp>
      <p:sp>
        <p:nvSpPr>
          <p:cNvPr id="8" name="9 - Θέση αριθμού διαφάνειας"/>
          <p:cNvSpPr>
            <a:spLocks noGrp="1"/>
          </p:cNvSpPr>
          <p:nvPr>
            <p:ph type="sldNum" sz="quarter" idx="12"/>
          </p:nvPr>
        </p:nvSpPr>
        <p:spPr/>
        <p:txBody>
          <a:bodyPr/>
          <a:lstStyle>
            <a:lvl1pPr>
              <a:defRPr/>
            </a:lvl1pPr>
            <a:extLst/>
          </a:lstStyle>
          <a:p>
            <a:pPr>
              <a:defRPr/>
            </a:pPr>
            <a:fld id="{30D18162-C42F-413A-889A-E02C3D2E75C1}" type="slidenum">
              <a:rPr lang="el-GR"/>
              <a:pPr>
                <a:defRPr/>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lang="el-GR" smtClean="0"/>
              <a:t>Kλικ για επεξεργασία του τίτλου</a:t>
            </a:r>
            <a:endParaRPr lang="en-US"/>
          </a:p>
        </p:txBody>
      </p:sp>
      <p:sp>
        <p:nvSpPr>
          <p:cNvPr id="3" name="2 - Θέση κατακόρυφου κειμένου"/>
          <p:cNvSpPr>
            <a:spLocks noGrp="1"/>
          </p:cNvSpPr>
          <p:nvPr>
            <p:ph type="body" orient="vert" idx="1"/>
          </p:nvPr>
        </p:nvSpPr>
        <p:spPr/>
        <p:txBody>
          <a:bodyPr vert="eaVert"/>
          <a:lstStyle>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23 - Θέση ημερομηνίας"/>
          <p:cNvSpPr>
            <a:spLocks noGrp="1"/>
          </p:cNvSpPr>
          <p:nvPr>
            <p:ph type="dt" sz="half" idx="10"/>
          </p:nvPr>
        </p:nvSpPr>
        <p:spPr/>
        <p:txBody>
          <a:bodyPr/>
          <a:lstStyle>
            <a:lvl1pPr>
              <a:defRPr/>
            </a:lvl1pPr>
          </a:lstStyle>
          <a:p>
            <a:pPr>
              <a:defRPr/>
            </a:pPr>
            <a:fld id="{E5BE2B29-2AF9-4350-AC9C-1E93470D3FD6}" type="datetimeFigureOut">
              <a:rPr lang="el-GR"/>
              <a:pPr>
                <a:defRPr/>
              </a:pPr>
              <a:t>13/01/15</a:t>
            </a:fld>
            <a:endParaRPr lang="el-GR"/>
          </a:p>
        </p:txBody>
      </p:sp>
      <p:sp>
        <p:nvSpPr>
          <p:cNvPr id="5" name="9 - Θέση υποσέλιδου"/>
          <p:cNvSpPr>
            <a:spLocks noGrp="1"/>
          </p:cNvSpPr>
          <p:nvPr>
            <p:ph type="ftr" sz="quarter" idx="11"/>
          </p:nvPr>
        </p:nvSpPr>
        <p:spPr/>
        <p:txBody>
          <a:bodyPr/>
          <a:lstStyle>
            <a:lvl1pPr>
              <a:defRPr/>
            </a:lvl1pPr>
          </a:lstStyle>
          <a:p>
            <a:pPr>
              <a:defRPr/>
            </a:pPr>
            <a:endParaRPr lang="el-GR"/>
          </a:p>
        </p:txBody>
      </p:sp>
      <p:sp>
        <p:nvSpPr>
          <p:cNvPr id="6" name="21 - Θέση αριθμού διαφάνειας"/>
          <p:cNvSpPr>
            <a:spLocks noGrp="1"/>
          </p:cNvSpPr>
          <p:nvPr>
            <p:ph type="sldNum" sz="quarter" idx="12"/>
          </p:nvPr>
        </p:nvSpPr>
        <p:spPr/>
        <p:txBody>
          <a:bodyPr/>
          <a:lstStyle>
            <a:lvl1pPr>
              <a:defRPr/>
            </a:lvl1pPr>
          </a:lstStyle>
          <a:p>
            <a:pPr>
              <a:defRPr/>
            </a:pPr>
            <a:fld id="{07009039-C04A-44F3-BF48-E44104F2F2A6}" type="slidenum">
              <a:rPr lang="el-GR"/>
              <a:pPr>
                <a:defRPr/>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858000" y="274639"/>
            <a:ext cx="1828800" cy="5851525"/>
          </a:xfrm>
        </p:spPr>
        <p:txBody>
          <a:bodyPr vert="eaVert"/>
          <a:lstStyle>
            <a:extLst/>
          </a:lstStyle>
          <a:p>
            <a:r>
              <a:rPr lang="el-GR" smtClean="0"/>
              <a:t>Kλικ για επεξεργασία του τίτλου</a:t>
            </a:r>
            <a:endParaRPr lang="en-US"/>
          </a:p>
        </p:txBody>
      </p:sp>
      <p:sp>
        <p:nvSpPr>
          <p:cNvPr id="3" name="2 - Θέση κατακόρυφου κειμένου"/>
          <p:cNvSpPr>
            <a:spLocks noGrp="1"/>
          </p:cNvSpPr>
          <p:nvPr>
            <p:ph type="body" orient="vert" idx="1"/>
          </p:nvPr>
        </p:nvSpPr>
        <p:spPr>
          <a:xfrm>
            <a:off x="1143000" y="274640"/>
            <a:ext cx="5562600" cy="5851525"/>
          </a:xfrm>
        </p:spPr>
        <p:txBody>
          <a:bodyPr vert="eaVert"/>
          <a:lstStyle>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23 - Θέση ημερομηνίας"/>
          <p:cNvSpPr>
            <a:spLocks noGrp="1"/>
          </p:cNvSpPr>
          <p:nvPr>
            <p:ph type="dt" sz="half" idx="10"/>
          </p:nvPr>
        </p:nvSpPr>
        <p:spPr/>
        <p:txBody>
          <a:bodyPr/>
          <a:lstStyle>
            <a:lvl1pPr>
              <a:defRPr/>
            </a:lvl1pPr>
          </a:lstStyle>
          <a:p>
            <a:pPr>
              <a:defRPr/>
            </a:pPr>
            <a:fld id="{07063FCD-5BE4-4E51-9102-3969B6ED12D9}" type="datetimeFigureOut">
              <a:rPr lang="el-GR"/>
              <a:pPr>
                <a:defRPr/>
              </a:pPr>
              <a:t>13/01/15</a:t>
            </a:fld>
            <a:endParaRPr lang="el-GR"/>
          </a:p>
        </p:txBody>
      </p:sp>
      <p:sp>
        <p:nvSpPr>
          <p:cNvPr id="5" name="9 - Θέση υποσέλιδου"/>
          <p:cNvSpPr>
            <a:spLocks noGrp="1"/>
          </p:cNvSpPr>
          <p:nvPr>
            <p:ph type="ftr" sz="quarter" idx="11"/>
          </p:nvPr>
        </p:nvSpPr>
        <p:spPr/>
        <p:txBody>
          <a:bodyPr/>
          <a:lstStyle>
            <a:lvl1pPr>
              <a:defRPr/>
            </a:lvl1pPr>
          </a:lstStyle>
          <a:p>
            <a:pPr>
              <a:defRPr/>
            </a:pPr>
            <a:endParaRPr lang="el-GR"/>
          </a:p>
        </p:txBody>
      </p:sp>
      <p:sp>
        <p:nvSpPr>
          <p:cNvPr id="6" name="21 - Θέση αριθμού διαφάνειας"/>
          <p:cNvSpPr>
            <a:spLocks noGrp="1"/>
          </p:cNvSpPr>
          <p:nvPr>
            <p:ph type="sldNum" sz="quarter" idx="12"/>
          </p:nvPr>
        </p:nvSpPr>
        <p:spPr/>
        <p:txBody>
          <a:bodyPr/>
          <a:lstStyle>
            <a:lvl1pPr>
              <a:defRPr/>
            </a:lvl1pPr>
          </a:lstStyle>
          <a:p>
            <a:pPr>
              <a:defRPr/>
            </a:pPr>
            <a:fld id="{F5786320-9193-4CD9-8AC6-A2E7DD9121CE}" type="slidenum">
              <a:rPr lang="el-GR"/>
              <a:pPr>
                <a:defRPr/>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lang="el-GR" smtClean="0"/>
              <a:t>Kλικ για επεξεργασία του τίτλου</a:t>
            </a:r>
            <a:endParaRPr lang="en-US"/>
          </a:p>
        </p:txBody>
      </p:sp>
      <p:sp>
        <p:nvSpPr>
          <p:cNvPr id="3" name="2 - Θέση περιεχομένου"/>
          <p:cNvSpPr>
            <a:spLocks noGrp="1"/>
          </p:cNvSpPr>
          <p:nvPr>
            <p:ph idx="1"/>
          </p:nvPr>
        </p:nvSpPr>
        <p:spPr/>
        <p:txBody>
          <a:bodyPr/>
          <a:lstStyle>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23 - Θέση ημερομηνίας"/>
          <p:cNvSpPr>
            <a:spLocks noGrp="1"/>
          </p:cNvSpPr>
          <p:nvPr>
            <p:ph type="dt" sz="half" idx="10"/>
          </p:nvPr>
        </p:nvSpPr>
        <p:spPr/>
        <p:txBody>
          <a:bodyPr/>
          <a:lstStyle>
            <a:lvl1pPr>
              <a:defRPr/>
            </a:lvl1pPr>
          </a:lstStyle>
          <a:p>
            <a:pPr>
              <a:defRPr/>
            </a:pPr>
            <a:fld id="{88DC2427-3BAD-47AB-B038-3A92C64DB4A1}" type="datetimeFigureOut">
              <a:rPr lang="el-GR"/>
              <a:pPr>
                <a:defRPr/>
              </a:pPr>
              <a:t>13/01/15</a:t>
            </a:fld>
            <a:endParaRPr lang="el-GR"/>
          </a:p>
        </p:txBody>
      </p:sp>
      <p:sp>
        <p:nvSpPr>
          <p:cNvPr id="5" name="9 - Θέση υποσέλιδου"/>
          <p:cNvSpPr>
            <a:spLocks noGrp="1"/>
          </p:cNvSpPr>
          <p:nvPr>
            <p:ph type="ftr" sz="quarter" idx="11"/>
          </p:nvPr>
        </p:nvSpPr>
        <p:spPr/>
        <p:txBody>
          <a:bodyPr/>
          <a:lstStyle>
            <a:lvl1pPr>
              <a:defRPr/>
            </a:lvl1pPr>
          </a:lstStyle>
          <a:p>
            <a:pPr>
              <a:defRPr/>
            </a:pPr>
            <a:endParaRPr lang="el-GR"/>
          </a:p>
        </p:txBody>
      </p:sp>
      <p:sp>
        <p:nvSpPr>
          <p:cNvPr id="6" name="21 - Θέση αριθμού διαφάνειας"/>
          <p:cNvSpPr>
            <a:spLocks noGrp="1"/>
          </p:cNvSpPr>
          <p:nvPr>
            <p:ph type="sldNum" sz="quarter" idx="12"/>
          </p:nvPr>
        </p:nvSpPr>
        <p:spPr/>
        <p:txBody>
          <a:bodyPr/>
          <a:lstStyle>
            <a:lvl1pPr>
              <a:defRPr/>
            </a:lvl1pPr>
          </a:lstStyle>
          <a:p>
            <a:pPr>
              <a:defRPr/>
            </a:pPr>
            <a:fld id="{600A150F-7F83-4F3A-874B-8CB68A23AEE0}" type="slidenum">
              <a:rPr lang="el-GR"/>
              <a:pPr>
                <a:defRPr/>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spTree>
      <p:nvGrpSpPr>
        <p:cNvPr id="1" name=""/>
        <p:cNvGrpSpPr/>
        <p:nvPr/>
      </p:nvGrpSpPr>
      <p:grpSpPr>
        <a:xfrm>
          <a:off x="0" y="0"/>
          <a:ext cx="0" cy="0"/>
          <a:chOff x="0" y="0"/>
          <a:chExt cx="0" cy="0"/>
        </a:xfrm>
      </p:grpSpPr>
      <p:sp>
        <p:nvSpPr>
          <p:cNvPr id="4" name="6 - Ορθογώνιο"/>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9 - Ορθογώνιο"/>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7 - Έλλειψη"/>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7" name="8 - Έλλειψη"/>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2" name="1 - Τίτλος"/>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l-GR" smtClean="0"/>
              <a:t>Kλικ για επεξεργασία του τίτλου</a:t>
            </a:r>
            <a:endParaRPr lang="en-US"/>
          </a:p>
        </p:txBody>
      </p:sp>
      <p:sp>
        <p:nvSpPr>
          <p:cNvPr id="3" name="2 - Θέση κειμένου"/>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l-GR" smtClean="0"/>
              <a:t>Kλικ για επεξεργασία των στυλ του υποδείγματος</a:t>
            </a:r>
          </a:p>
        </p:txBody>
      </p:sp>
      <p:sp>
        <p:nvSpPr>
          <p:cNvPr id="8" name="3 - Θέση ημερομηνίας"/>
          <p:cNvSpPr>
            <a:spLocks noGrp="1"/>
          </p:cNvSpPr>
          <p:nvPr>
            <p:ph type="dt" sz="half" idx="10"/>
          </p:nvPr>
        </p:nvSpPr>
        <p:spPr/>
        <p:txBody>
          <a:bodyPr/>
          <a:lstStyle>
            <a:lvl1pPr>
              <a:defRPr/>
            </a:lvl1pPr>
            <a:extLst/>
          </a:lstStyle>
          <a:p>
            <a:pPr>
              <a:defRPr/>
            </a:pPr>
            <a:fld id="{E8EFDA2A-DCDB-4A79-A34C-86C50BC85E0E}" type="datetimeFigureOut">
              <a:rPr lang="el-GR"/>
              <a:pPr>
                <a:defRPr/>
              </a:pPr>
              <a:t>13/01/15</a:t>
            </a:fld>
            <a:endParaRPr lang="el-GR"/>
          </a:p>
        </p:txBody>
      </p:sp>
      <p:sp>
        <p:nvSpPr>
          <p:cNvPr id="9" name="4 - Θέση υποσέλιδου"/>
          <p:cNvSpPr>
            <a:spLocks noGrp="1"/>
          </p:cNvSpPr>
          <p:nvPr>
            <p:ph type="ftr" sz="quarter" idx="11"/>
          </p:nvPr>
        </p:nvSpPr>
        <p:spPr/>
        <p:txBody>
          <a:bodyPr/>
          <a:lstStyle>
            <a:lvl1pPr>
              <a:defRPr/>
            </a:lvl1pPr>
            <a:extLst/>
          </a:lstStyle>
          <a:p>
            <a:pPr>
              <a:defRPr/>
            </a:pPr>
            <a:endParaRPr lang="el-GR"/>
          </a:p>
        </p:txBody>
      </p:sp>
      <p:sp>
        <p:nvSpPr>
          <p:cNvPr id="10" name="5 - Θέση αριθμού διαφάνειας"/>
          <p:cNvSpPr>
            <a:spLocks noGrp="1"/>
          </p:cNvSpPr>
          <p:nvPr>
            <p:ph type="sldNum" sz="quarter" idx="12"/>
          </p:nvPr>
        </p:nvSpPr>
        <p:spPr/>
        <p:txBody>
          <a:bodyPr/>
          <a:lstStyle>
            <a:lvl1pPr>
              <a:defRPr/>
            </a:lvl1pPr>
            <a:extLst/>
          </a:lstStyle>
          <a:p>
            <a:pPr>
              <a:defRPr/>
            </a:pPr>
            <a:fld id="{0925F750-8372-49B3-9E4D-3BCD6548E447}" type="slidenum">
              <a:rPr lang="el-GR"/>
              <a:pPr>
                <a:defRPr/>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1435608" y="274320"/>
            <a:ext cx="7498080" cy="1143000"/>
          </a:xfrm>
        </p:spPr>
        <p:txBody>
          <a:bodyPr/>
          <a:lstStyle>
            <a:extLst/>
          </a:lstStyle>
          <a:p>
            <a:r>
              <a:rPr lang="el-GR" smtClean="0"/>
              <a:t>Kλικ για επεξεργασία του τίτλου</a:t>
            </a:r>
            <a:endParaRPr lang="en-US"/>
          </a:p>
        </p:txBody>
      </p:sp>
      <p:sp>
        <p:nvSpPr>
          <p:cNvPr id="3" name="2 - Θέση περιεχομένου"/>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4" name="3 - Θέση περιεχομένου"/>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5" name="23 - Θέση ημερομηνίας"/>
          <p:cNvSpPr>
            <a:spLocks noGrp="1"/>
          </p:cNvSpPr>
          <p:nvPr>
            <p:ph type="dt" sz="half" idx="10"/>
          </p:nvPr>
        </p:nvSpPr>
        <p:spPr/>
        <p:txBody>
          <a:bodyPr/>
          <a:lstStyle>
            <a:lvl1pPr>
              <a:defRPr/>
            </a:lvl1pPr>
          </a:lstStyle>
          <a:p>
            <a:pPr>
              <a:defRPr/>
            </a:pPr>
            <a:fld id="{5249D16C-F4FB-41BA-91B9-3F9D54E99DC6}" type="datetimeFigureOut">
              <a:rPr lang="el-GR"/>
              <a:pPr>
                <a:defRPr/>
              </a:pPr>
              <a:t>13/01/15</a:t>
            </a:fld>
            <a:endParaRPr lang="el-GR"/>
          </a:p>
        </p:txBody>
      </p:sp>
      <p:sp>
        <p:nvSpPr>
          <p:cNvPr id="6" name="9 - Θέση υποσέλιδου"/>
          <p:cNvSpPr>
            <a:spLocks noGrp="1"/>
          </p:cNvSpPr>
          <p:nvPr>
            <p:ph type="ftr" sz="quarter" idx="11"/>
          </p:nvPr>
        </p:nvSpPr>
        <p:spPr/>
        <p:txBody>
          <a:bodyPr/>
          <a:lstStyle>
            <a:lvl1pPr>
              <a:defRPr/>
            </a:lvl1pPr>
          </a:lstStyle>
          <a:p>
            <a:pPr>
              <a:defRPr/>
            </a:pPr>
            <a:endParaRPr lang="el-GR"/>
          </a:p>
        </p:txBody>
      </p:sp>
      <p:sp>
        <p:nvSpPr>
          <p:cNvPr id="7" name="21 - Θέση αριθμού διαφάνειας"/>
          <p:cNvSpPr>
            <a:spLocks noGrp="1"/>
          </p:cNvSpPr>
          <p:nvPr>
            <p:ph type="sldNum" sz="quarter" idx="12"/>
          </p:nvPr>
        </p:nvSpPr>
        <p:spPr/>
        <p:txBody>
          <a:bodyPr/>
          <a:lstStyle>
            <a:lvl1pPr>
              <a:defRPr/>
            </a:lvl1pPr>
          </a:lstStyle>
          <a:p>
            <a:pPr>
              <a:defRPr/>
            </a:pPr>
            <a:fld id="{D55B2433-0378-45A0-82F5-9211BADC048B}" type="slidenum">
              <a:rPr lang="el-GR"/>
              <a:pPr>
                <a:defRPr/>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5160336"/>
            <a:ext cx="8229600" cy="1143000"/>
          </a:xfrm>
        </p:spPr>
        <p:txBody>
          <a:bodyPr/>
          <a:lstStyle>
            <a:lvl1pPr algn="ctr">
              <a:defRPr sz="4500" b="1" cap="none" baseline="0"/>
            </a:lvl1pPr>
            <a:extLst/>
          </a:lstStyle>
          <a:p>
            <a:r>
              <a:rPr lang="el-GR" smtClean="0"/>
              <a:t>Kλικ για επεξεργασία του τίτλου</a:t>
            </a:r>
            <a:endParaRPr lang="en-US"/>
          </a:p>
        </p:txBody>
      </p:sp>
      <p:sp>
        <p:nvSpPr>
          <p:cNvPr id="3" name="2 - Θέση κειμένου"/>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6" name="5 - Θέση περιεχομένου"/>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7" name="6 - Θέση ημερομηνίας"/>
          <p:cNvSpPr>
            <a:spLocks noGrp="1"/>
          </p:cNvSpPr>
          <p:nvPr>
            <p:ph type="dt" sz="half" idx="10"/>
          </p:nvPr>
        </p:nvSpPr>
        <p:spPr/>
        <p:txBody>
          <a:bodyPr/>
          <a:lstStyle>
            <a:lvl1pPr>
              <a:defRPr/>
            </a:lvl1pPr>
            <a:extLst/>
          </a:lstStyle>
          <a:p>
            <a:pPr>
              <a:defRPr/>
            </a:pPr>
            <a:fld id="{2D94E0B0-7E62-42BF-B352-041C90AB2D90}" type="datetimeFigureOut">
              <a:rPr lang="el-GR"/>
              <a:pPr>
                <a:defRPr/>
              </a:pPr>
              <a:t>13/01/15</a:t>
            </a:fld>
            <a:endParaRPr lang="el-GR"/>
          </a:p>
        </p:txBody>
      </p:sp>
      <p:sp>
        <p:nvSpPr>
          <p:cNvPr id="8" name="7 - Θέση υποσέλιδου"/>
          <p:cNvSpPr>
            <a:spLocks noGrp="1"/>
          </p:cNvSpPr>
          <p:nvPr>
            <p:ph type="ftr" sz="quarter" idx="11"/>
          </p:nvPr>
        </p:nvSpPr>
        <p:spPr/>
        <p:txBody>
          <a:bodyPr/>
          <a:lstStyle>
            <a:lvl1pPr>
              <a:defRPr/>
            </a:lvl1pPr>
            <a:extLst/>
          </a:lstStyle>
          <a:p>
            <a:pPr>
              <a:defRPr/>
            </a:pPr>
            <a:endParaRPr lang="el-GR"/>
          </a:p>
        </p:txBody>
      </p:sp>
      <p:sp>
        <p:nvSpPr>
          <p:cNvPr id="9" name="8 - Θέση αριθμού διαφάνειας"/>
          <p:cNvSpPr>
            <a:spLocks noGrp="1"/>
          </p:cNvSpPr>
          <p:nvPr>
            <p:ph type="sldNum" sz="quarter" idx="12"/>
          </p:nvPr>
        </p:nvSpPr>
        <p:spPr/>
        <p:txBody>
          <a:bodyPr/>
          <a:lstStyle>
            <a:lvl1pPr>
              <a:defRPr/>
            </a:lvl1pPr>
            <a:extLst/>
          </a:lstStyle>
          <a:p>
            <a:pPr>
              <a:defRPr/>
            </a:pPr>
            <a:fld id="{E389910F-A431-4568-8C3D-21FB9E2E67AE}" type="slidenum">
              <a:rPr lang="el-GR"/>
              <a:pPr>
                <a:defRPr/>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1435608" y="274320"/>
            <a:ext cx="7498080" cy="1143000"/>
          </a:xfrm>
        </p:spPr>
        <p:txBody>
          <a:bodyPr/>
          <a:lstStyle>
            <a:extLst/>
          </a:lstStyle>
          <a:p>
            <a:r>
              <a:rPr lang="el-GR" smtClean="0"/>
              <a:t>Kλικ για επεξεργασία του τίτλου</a:t>
            </a:r>
            <a:endParaRPr lang="en-US"/>
          </a:p>
        </p:txBody>
      </p:sp>
      <p:sp>
        <p:nvSpPr>
          <p:cNvPr id="3" name="23 - Θέση ημερομηνίας"/>
          <p:cNvSpPr>
            <a:spLocks noGrp="1"/>
          </p:cNvSpPr>
          <p:nvPr>
            <p:ph type="dt" sz="half" idx="10"/>
          </p:nvPr>
        </p:nvSpPr>
        <p:spPr/>
        <p:txBody>
          <a:bodyPr/>
          <a:lstStyle>
            <a:lvl1pPr>
              <a:defRPr/>
            </a:lvl1pPr>
          </a:lstStyle>
          <a:p>
            <a:pPr>
              <a:defRPr/>
            </a:pPr>
            <a:fld id="{1D139AB4-E43B-4A1A-A09E-28580D2EE218}" type="datetimeFigureOut">
              <a:rPr lang="el-GR"/>
              <a:pPr>
                <a:defRPr/>
              </a:pPr>
              <a:t>13/01/15</a:t>
            </a:fld>
            <a:endParaRPr lang="el-GR"/>
          </a:p>
        </p:txBody>
      </p:sp>
      <p:sp>
        <p:nvSpPr>
          <p:cNvPr id="4" name="9 - Θέση υποσέλιδου"/>
          <p:cNvSpPr>
            <a:spLocks noGrp="1"/>
          </p:cNvSpPr>
          <p:nvPr>
            <p:ph type="ftr" sz="quarter" idx="11"/>
          </p:nvPr>
        </p:nvSpPr>
        <p:spPr/>
        <p:txBody>
          <a:bodyPr/>
          <a:lstStyle>
            <a:lvl1pPr>
              <a:defRPr/>
            </a:lvl1pPr>
          </a:lstStyle>
          <a:p>
            <a:pPr>
              <a:defRPr/>
            </a:pPr>
            <a:endParaRPr lang="el-GR"/>
          </a:p>
        </p:txBody>
      </p:sp>
      <p:sp>
        <p:nvSpPr>
          <p:cNvPr id="5" name="21 - Θέση αριθμού διαφάνειας"/>
          <p:cNvSpPr>
            <a:spLocks noGrp="1"/>
          </p:cNvSpPr>
          <p:nvPr>
            <p:ph type="sldNum" sz="quarter" idx="12"/>
          </p:nvPr>
        </p:nvSpPr>
        <p:spPr/>
        <p:txBody>
          <a:bodyPr/>
          <a:lstStyle>
            <a:lvl1pPr>
              <a:defRPr/>
            </a:lvl1pPr>
          </a:lstStyle>
          <a:p>
            <a:pPr>
              <a:defRPr/>
            </a:pPr>
            <a:fld id="{461AC52A-C6AC-4602-AF0E-AEE1F51B0506}" type="slidenum">
              <a:rPr lang="el-GR"/>
              <a:pPr>
                <a:defRPr/>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Κενή">
    <p:spTree>
      <p:nvGrpSpPr>
        <p:cNvPr id="1" name=""/>
        <p:cNvGrpSpPr/>
        <p:nvPr/>
      </p:nvGrpSpPr>
      <p:grpSpPr>
        <a:xfrm>
          <a:off x="0" y="0"/>
          <a:ext cx="0" cy="0"/>
          <a:chOff x="0" y="0"/>
          <a:chExt cx="0" cy="0"/>
        </a:xfrm>
      </p:grpSpPr>
      <p:sp>
        <p:nvSpPr>
          <p:cNvPr id="2" name="4 - Ορθογώνιο"/>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5 - Ορθογώνιο"/>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4" name="1 - Θέση ημερομηνίας"/>
          <p:cNvSpPr>
            <a:spLocks noGrp="1"/>
          </p:cNvSpPr>
          <p:nvPr>
            <p:ph type="dt" sz="half" idx="10"/>
          </p:nvPr>
        </p:nvSpPr>
        <p:spPr/>
        <p:txBody>
          <a:bodyPr/>
          <a:lstStyle>
            <a:lvl1pPr>
              <a:defRPr/>
            </a:lvl1pPr>
            <a:extLst/>
          </a:lstStyle>
          <a:p>
            <a:pPr>
              <a:defRPr/>
            </a:pPr>
            <a:fld id="{4EC8787F-A57C-4165-A5B9-4554925A0CE3}" type="datetimeFigureOut">
              <a:rPr lang="el-GR"/>
              <a:pPr>
                <a:defRPr/>
              </a:pPr>
              <a:t>13/01/15</a:t>
            </a:fld>
            <a:endParaRPr lang="el-GR"/>
          </a:p>
        </p:txBody>
      </p:sp>
      <p:sp>
        <p:nvSpPr>
          <p:cNvPr id="5" name="2 - Θέση υποσέλιδου"/>
          <p:cNvSpPr>
            <a:spLocks noGrp="1"/>
          </p:cNvSpPr>
          <p:nvPr>
            <p:ph type="ftr" sz="quarter" idx="11"/>
          </p:nvPr>
        </p:nvSpPr>
        <p:spPr/>
        <p:txBody>
          <a:bodyPr/>
          <a:lstStyle>
            <a:lvl1pPr>
              <a:defRPr/>
            </a:lvl1pPr>
            <a:extLst/>
          </a:lstStyle>
          <a:p>
            <a:pPr>
              <a:defRPr/>
            </a:pPr>
            <a:endParaRPr lang="el-GR"/>
          </a:p>
        </p:txBody>
      </p:sp>
      <p:sp>
        <p:nvSpPr>
          <p:cNvPr id="6" name="3 - Θέση αριθμού διαφάνειας"/>
          <p:cNvSpPr>
            <a:spLocks noGrp="1"/>
          </p:cNvSpPr>
          <p:nvPr>
            <p:ph type="sldNum" sz="quarter" idx="12"/>
          </p:nvPr>
        </p:nvSpPr>
        <p:spPr/>
        <p:txBody>
          <a:bodyPr/>
          <a:lstStyle>
            <a:lvl1pPr>
              <a:defRPr/>
            </a:lvl1pPr>
            <a:extLst/>
          </a:lstStyle>
          <a:p>
            <a:pPr>
              <a:defRPr/>
            </a:pPr>
            <a:fld id="{AAA58FA7-7E97-47E5-882D-F60F4E7B5163}" type="slidenum">
              <a:rPr lang="el-GR"/>
              <a:pPr>
                <a:defRPr/>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l-GR" smtClean="0"/>
              <a:t>Kλικ για επεξεργασία του τίτλου</a:t>
            </a:r>
            <a:endParaRPr lang="en-US"/>
          </a:p>
        </p:txBody>
      </p:sp>
      <p:sp>
        <p:nvSpPr>
          <p:cNvPr id="3" name="2 - Θέση κειμένου"/>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a:p>
        </p:txBody>
      </p:sp>
      <p:sp>
        <p:nvSpPr>
          <p:cNvPr id="5" name="4 - Θέση ημερομηνίας"/>
          <p:cNvSpPr>
            <a:spLocks noGrp="1"/>
          </p:cNvSpPr>
          <p:nvPr>
            <p:ph type="dt" sz="half" idx="10"/>
          </p:nvPr>
        </p:nvSpPr>
        <p:spPr/>
        <p:txBody>
          <a:bodyPr/>
          <a:lstStyle>
            <a:lvl1pPr>
              <a:defRPr/>
            </a:lvl1pPr>
            <a:extLst/>
          </a:lstStyle>
          <a:p>
            <a:pPr>
              <a:defRPr/>
            </a:pPr>
            <a:fld id="{57BBE1C6-C306-4481-9A69-30BF4DF3498A}" type="datetimeFigureOut">
              <a:rPr lang="el-GR"/>
              <a:pPr>
                <a:defRPr/>
              </a:pPr>
              <a:t>13/01/15</a:t>
            </a:fld>
            <a:endParaRPr lang="el-GR"/>
          </a:p>
        </p:txBody>
      </p:sp>
      <p:sp>
        <p:nvSpPr>
          <p:cNvPr id="6" name="5 - Θέση υποσέλιδου"/>
          <p:cNvSpPr>
            <a:spLocks noGrp="1"/>
          </p:cNvSpPr>
          <p:nvPr>
            <p:ph type="ftr" sz="quarter" idx="11"/>
          </p:nvPr>
        </p:nvSpPr>
        <p:spPr/>
        <p:txBody>
          <a:bodyPr/>
          <a:lstStyle>
            <a:lvl1pPr>
              <a:defRPr/>
            </a:lvl1pPr>
            <a:extLst/>
          </a:lstStyle>
          <a:p>
            <a:pPr>
              <a:defRPr/>
            </a:pPr>
            <a:endParaRPr lang="el-GR"/>
          </a:p>
        </p:txBody>
      </p:sp>
      <p:sp>
        <p:nvSpPr>
          <p:cNvPr id="7" name="6 - Θέση αριθμού διαφάνειας"/>
          <p:cNvSpPr>
            <a:spLocks noGrp="1"/>
          </p:cNvSpPr>
          <p:nvPr>
            <p:ph type="sldNum" sz="quarter" idx="12"/>
          </p:nvPr>
        </p:nvSpPr>
        <p:spPr/>
        <p:txBody>
          <a:bodyPr/>
          <a:lstStyle>
            <a:lvl1pPr>
              <a:defRPr/>
            </a:lvl1pPr>
            <a:extLst/>
          </a:lstStyle>
          <a:p>
            <a:pPr>
              <a:defRPr/>
            </a:pPr>
            <a:fld id="{8865CC52-0AE1-4246-A553-F5F4DE79C666}" type="slidenum">
              <a:rPr lang="el-GR"/>
              <a:pPr>
                <a:defRPr/>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5" name="7 - Ορθογώνιο"/>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fontAlgn="auto">
              <a:lnSpc>
                <a:spcPts val="3000"/>
              </a:lnSpc>
              <a:spcBef>
                <a:spcPts val="600"/>
              </a:spcBef>
              <a:spcAft>
                <a:spcPts val="0"/>
              </a:spcAft>
              <a:buClr>
                <a:schemeClr val="accent1"/>
              </a:buClr>
              <a:buSzPct val="80000"/>
              <a:buFont typeface="Wingdings 2"/>
              <a:buNone/>
              <a:defRPr/>
            </a:pPr>
            <a:endParaRPr lang="en-US" sz="3200">
              <a:latin typeface="+mn-lt"/>
            </a:endParaRPr>
          </a:p>
        </p:txBody>
      </p:sp>
      <p:sp>
        <p:nvSpPr>
          <p:cNvPr id="6" name="8 - Διάγραμμα ροής: Διεργασία"/>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7" name="9 - Διάγραμμα ροής: Διεργασία"/>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1 - Τίτλος"/>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l-GR" smtClean="0"/>
              <a:t>Kλικ για επεξεργασία του τίτλου</a:t>
            </a:r>
            <a:endParaRPr lang="en-US"/>
          </a:p>
        </p:txBody>
      </p:sp>
      <p:sp>
        <p:nvSpPr>
          <p:cNvPr id="3" name="2 - Θέση εικόνας"/>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l-GR" noProof="0" smtClean="0"/>
              <a:t>Κάντε κλικ στο εικονίδιο για να προσθέσετε μια εικόνα</a:t>
            </a:r>
            <a:endParaRPr lang="en-US" noProof="0" dirty="0"/>
          </a:p>
        </p:txBody>
      </p:sp>
      <p:sp>
        <p:nvSpPr>
          <p:cNvPr id="4" name="3 - Θέση κειμένου"/>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l-GR" smtClean="0"/>
              <a:t>Kλικ για επεξεργασία των στυλ του υποδείγματος</a:t>
            </a:r>
          </a:p>
        </p:txBody>
      </p:sp>
      <p:sp>
        <p:nvSpPr>
          <p:cNvPr id="8" name="4 - Θέση ημερομηνίας"/>
          <p:cNvSpPr>
            <a:spLocks noGrp="1"/>
          </p:cNvSpPr>
          <p:nvPr>
            <p:ph type="dt" sz="half" idx="10"/>
          </p:nvPr>
        </p:nvSpPr>
        <p:spPr/>
        <p:txBody>
          <a:bodyPr/>
          <a:lstStyle>
            <a:lvl1pPr>
              <a:defRPr/>
            </a:lvl1pPr>
            <a:extLst/>
          </a:lstStyle>
          <a:p>
            <a:pPr>
              <a:defRPr/>
            </a:pPr>
            <a:fld id="{9F7E2D83-6318-4CB9-B494-A40A3562C882}" type="datetimeFigureOut">
              <a:rPr lang="el-GR"/>
              <a:pPr>
                <a:defRPr/>
              </a:pPr>
              <a:t>13/01/15</a:t>
            </a:fld>
            <a:endParaRPr lang="el-GR"/>
          </a:p>
        </p:txBody>
      </p:sp>
      <p:sp>
        <p:nvSpPr>
          <p:cNvPr id="9" name="5 - Θέση υποσέλιδου"/>
          <p:cNvSpPr>
            <a:spLocks noGrp="1"/>
          </p:cNvSpPr>
          <p:nvPr>
            <p:ph type="ftr" sz="quarter" idx="11"/>
          </p:nvPr>
        </p:nvSpPr>
        <p:spPr/>
        <p:txBody>
          <a:bodyPr/>
          <a:lstStyle>
            <a:lvl1pPr>
              <a:defRPr/>
            </a:lvl1pPr>
            <a:extLst/>
          </a:lstStyle>
          <a:p>
            <a:pPr>
              <a:defRPr/>
            </a:pPr>
            <a:endParaRPr lang="el-GR"/>
          </a:p>
        </p:txBody>
      </p:sp>
      <p:sp>
        <p:nvSpPr>
          <p:cNvPr id="10" name="6 - Θέση αριθμού διαφάνειας"/>
          <p:cNvSpPr>
            <a:spLocks noGrp="1"/>
          </p:cNvSpPr>
          <p:nvPr>
            <p:ph type="sldNum" sz="quarter" idx="12"/>
          </p:nvPr>
        </p:nvSpPr>
        <p:spPr/>
        <p:txBody>
          <a:bodyPr/>
          <a:lstStyle>
            <a:lvl1pPr>
              <a:defRPr/>
            </a:lvl1pPr>
            <a:extLst/>
          </a:lstStyle>
          <a:p>
            <a:pPr>
              <a:defRPr/>
            </a:pPr>
            <a:fld id="{AE29C526-1452-4185-9262-830975CDD380}" type="slidenum">
              <a:rPr lang="el-GR"/>
              <a:pPr>
                <a:defRPr/>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 Πίτα"/>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7 - Έλλειψη"/>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10 - Κουλούρα"/>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2" name="11 - Ορθογώνιο"/>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4 - Θέση τίτλου"/>
          <p:cNvSpPr>
            <a:spLocks noGrp="1"/>
          </p:cNvSpPr>
          <p:nvPr>
            <p:ph type="title"/>
          </p:nvPr>
        </p:nvSpPr>
        <p:spPr>
          <a:xfrm>
            <a:off x="1435100" y="274638"/>
            <a:ext cx="7499350" cy="1143000"/>
          </a:xfrm>
          <a:prstGeom prst="rect">
            <a:avLst/>
          </a:prstGeom>
        </p:spPr>
        <p:txBody>
          <a:bodyPr anchor="ctr">
            <a:normAutofit/>
          </a:bodyPr>
          <a:lstStyle>
            <a:extLst/>
          </a:lstStyle>
          <a:p>
            <a:r>
              <a:rPr lang="el-GR" smtClean="0"/>
              <a:t>Kλικ για επεξεργασία του τίτλου</a:t>
            </a:r>
            <a:endParaRPr lang="en-US"/>
          </a:p>
        </p:txBody>
      </p:sp>
      <p:sp>
        <p:nvSpPr>
          <p:cNvPr id="1033" name="8 - Θέση κειμένου"/>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smtClean="0"/>
          </a:p>
        </p:txBody>
      </p:sp>
      <p:sp>
        <p:nvSpPr>
          <p:cNvPr id="24" name="23 - Θέση ημερομηνίας"/>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smtClean="0">
                <a:solidFill>
                  <a:schemeClr val="bg2">
                    <a:shade val="50000"/>
                    <a:satMod val="200000"/>
                  </a:schemeClr>
                </a:solidFill>
                <a:latin typeface="+mn-lt"/>
              </a:defRPr>
            </a:lvl1pPr>
            <a:extLst/>
          </a:lstStyle>
          <a:p>
            <a:pPr>
              <a:defRPr/>
            </a:pPr>
            <a:fld id="{9D786534-83DB-4A54-894A-C2E96788DD6D}" type="datetimeFigureOut">
              <a:rPr lang="el-GR"/>
              <a:pPr>
                <a:defRPr/>
              </a:pPr>
              <a:t>13/01/15</a:t>
            </a:fld>
            <a:endParaRPr lang="el-GR"/>
          </a:p>
        </p:txBody>
      </p:sp>
      <p:sp>
        <p:nvSpPr>
          <p:cNvPr id="10" name="9 - Θέση υποσέλιδου"/>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defRPr>
            </a:lvl1pPr>
            <a:extLst/>
          </a:lstStyle>
          <a:p>
            <a:pPr>
              <a:defRPr/>
            </a:pPr>
            <a:endParaRPr lang="el-GR"/>
          </a:p>
        </p:txBody>
      </p:sp>
      <p:sp>
        <p:nvSpPr>
          <p:cNvPr id="22" name="21 - Θέση αριθμού διαφάνειας"/>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smtClean="0">
                <a:solidFill>
                  <a:schemeClr val="bg2">
                    <a:shade val="50000"/>
                    <a:satMod val="200000"/>
                  </a:schemeClr>
                </a:solidFill>
                <a:effectLst/>
                <a:latin typeface="+mn-lt"/>
              </a:defRPr>
            </a:lvl1pPr>
            <a:extLst/>
          </a:lstStyle>
          <a:p>
            <a:pPr>
              <a:defRPr/>
            </a:pPr>
            <a:fld id="{51EE37B3-D07E-4602-8302-455E7D113092}" type="slidenum">
              <a:rPr lang="el-GR"/>
              <a:pPr>
                <a:defRPr/>
              </a:pPr>
              <a:t>‹#›</a:t>
            </a:fld>
            <a:endParaRPr lang="el-GR"/>
          </a:p>
        </p:txBody>
      </p:sp>
      <p:sp>
        <p:nvSpPr>
          <p:cNvPr id="15" name="14 - Ορθογώνιο"/>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0" r:id="rId4"/>
    <p:sldLayoutId id="2147483674" r:id="rId5"/>
    <p:sldLayoutId id="2147483669" r:id="rId6"/>
    <p:sldLayoutId id="2147483675" r:id="rId7"/>
    <p:sldLayoutId id="2147483676" r:id="rId8"/>
    <p:sldLayoutId id="2147483677" r:id="rId9"/>
    <p:sldLayoutId id="2147483668" r:id="rId10"/>
    <p:sldLayoutId id="2147483667" r:id="rId11"/>
  </p:sldLayoutIdLst>
  <p:txStyles>
    <p:titleStyle>
      <a:lvl1pPr algn="l" rtl="0" fontAlgn="base">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fontAlgn="base">
        <a:spcBef>
          <a:spcPct val="0"/>
        </a:spcBef>
        <a:spcAft>
          <a:spcPct val="0"/>
        </a:spcAft>
        <a:defRPr sz="4300">
          <a:solidFill>
            <a:srgbClr val="572314"/>
          </a:solidFill>
          <a:latin typeface="Corbel" pitchFamily="34" charset="0"/>
        </a:defRPr>
      </a:lvl2pPr>
      <a:lvl3pPr algn="l" rtl="0" fontAlgn="base">
        <a:spcBef>
          <a:spcPct val="0"/>
        </a:spcBef>
        <a:spcAft>
          <a:spcPct val="0"/>
        </a:spcAft>
        <a:defRPr sz="4300">
          <a:solidFill>
            <a:srgbClr val="572314"/>
          </a:solidFill>
          <a:latin typeface="Corbel" pitchFamily="34" charset="0"/>
        </a:defRPr>
      </a:lvl3pPr>
      <a:lvl4pPr algn="l" rtl="0" fontAlgn="base">
        <a:spcBef>
          <a:spcPct val="0"/>
        </a:spcBef>
        <a:spcAft>
          <a:spcPct val="0"/>
        </a:spcAft>
        <a:defRPr sz="4300">
          <a:solidFill>
            <a:srgbClr val="572314"/>
          </a:solidFill>
          <a:latin typeface="Corbel" pitchFamily="34" charset="0"/>
        </a:defRPr>
      </a:lvl4pPr>
      <a:lvl5pPr algn="l" rtl="0" fontAlgn="base">
        <a:spcBef>
          <a:spcPct val="0"/>
        </a:spcBef>
        <a:spcAft>
          <a:spcPct val="0"/>
        </a:spcAft>
        <a:defRPr sz="4300">
          <a:solidFill>
            <a:srgbClr val="572314"/>
          </a:solidFill>
          <a:latin typeface="Corbel" pitchFamily="34" charset="0"/>
        </a:defRPr>
      </a:lvl5pPr>
      <a:lvl6pPr marL="457200" algn="l" rtl="0" fontAlgn="base">
        <a:spcBef>
          <a:spcPct val="0"/>
        </a:spcBef>
        <a:spcAft>
          <a:spcPct val="0"/>
        </a:spcAft>
        <a:defRPr sz="4300">
          <a:solidFill>
            <a:srgbClr val="572314"/>
          </a:solidFill>
          <a:latin typeface="Corbel" pitchFamily="34" charset="0"/>
        </a:defRPr>
      </a:lvl6pPr>
      <a:lvl7pPr marL="914400" algn="l" rtl="0" fontAlgn="base">
        <a:spcBef>
          <a:spcPct val="0"/>
        </a:spcBef>
        <a:spcAft>
          <a:spcPct val="0"/>
        </a:spcAft>
        <a:defRPr sz="4300">
          <a:solidFill>
            <a:srgbClr val="572314"/>
          </a:solidFill>
          <a:latin typeface="Corbel" pitchFamily="34" charset="0"/>
        </a:defRPr>
      </a:lvl7pPr>
      <a:lvl8pPr marL="1371600" algn="l" rtl="0" fontAlgn="base">
        <a:spcBef>
          <a:spcPct val="0"/>
        </a:spcBef>
        <a:spcAft>
          <a:spcPct val="0"/>
        </a:spcAft>
        <a:defRPr sz="4300">
          <a:solidFill>
            <a:srgbClr val="572314"/>
          </a:solidFill>
          <a:latin typeface="Corbel" pitchFamily="34" charset="0"/>
        </a:defRPr>
      </a:lvl8pPr>
      <a:lvl9pPr marL="1828800" algn="l" rtl="0" fontAlgn="base">
        <a:spcBef>
          <a:spcPct val="0"/>
        </a:spcBef>
        <a:spcAft>
          <a:spcPct val="0"/>
        </a:spcAft>
        <a:defRPr sz="4300">
          <a:solidFill>
            <a:srgbClr val="572314"/>
          </a:solidFill>
          <a:latin typeface="Corbel" pitchFamily="34" charset="0"/>
        </a:defRPr>
      </a:lvl9pPr>
      <a:extLst/>
    </p:titleStyle>
    <p:bodyStyle>
      <a:lvl1pPr marL="365125" indent="-282575" algn="l" rtl="0" fontAlgn="base">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fontAlgn="base">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fontAlgn="base">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fontAlgn="base">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fontAlgn="base">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39750" y="1412875"/>
            <a:ext cx="8229600" cy="1574800"/>
          </a:xfrm>
        </p:spPr>
        <p:txBody>
          <a:bodyPr>
            <a:normAutofit fontScale="90000"/>
          </a:bodyPr>
          <a:lstStyle/>
          <a:p>
            <a:pPr fontAlgn="auto">
              <a:spcAft>
                <a:spcPts val="0"/>
              </a:spcAft>
              <a:defRPr/>
            </a:pPr>
            <a:r>
              <a:rPr lang="el-GR" dirty="0" smtClean="0">
                <a:solidFill>
                  <a:schemeClr val="tx2">
                    <a:satMod val="130000"/>
                  </a:schemeClr>
                </a:solidFill>
              </a:rPr>
              <a:t>«Δημιουργία και αξιολόγηση εικονικού εργαστηρίου ηλεκτρονικής»</a:t>
            </a:r>
            <a:br>
              <a:rPr lang="el-GR" dirty="0" smtClean="0">
                <a:solidFill>
                  <a:schemeClr val="tx2">
                    <a:satMod val="130000"/>
                  </a:schemeClr>
                </a:solidFill>
              </a:rPr>
            </a:br>
            <a:endParaRPr lang="el-GR" dirty="0">
              <a:solidFill>
                <a:schemeClr val="tx2">
                  <a:satMod val="130000"/>
                </a:schemeClr>
              </a:solidFill>
            </a:endParaRPr>
          </a:p>
        </p:txBody>
      </p:sp>
      <p:sp>
        <p:nvSpPr>
          <p:cNvPr id="3" name="2 - Θέση περιεχομένου"/>
          <p:cNvSpPr>
            <a:spLocks noGrp="1"/>
          </p:cNvSpPr>
          <p:nvPr>
            <p:ph idx="1"/>
          </p:nvPr>
        </p:nvSpPr>
        <p:spPr>
          <a:xfrm>
            <a:off x="755650" y="2924175"/>
            <a:ext cx="8002588" cy="2117725"/>
          </a:xfrm>
        </p:spPr>
        <p:txBody>
          <a:bodyPr>
            <a:normAutofit fontScale="70000" lnSpcReduction="20000"/>
          </a:bodyPr>
          <a:lstStyle/>
          <a:p>
            <a:pPr marL="365760" indent="-283464" fontAlgn="auto">
              <a:spcAft>
                <a:spcPts val="0"/>
              </a:spcAft>
              <a:buFont typeface="Wingdings 2"/>
              <a:buNone/>
              <a:defRPr/>
            </a:pPr>
            <a:r>
              <a:rPr lang="en-US" sz="3600" b="1" dirty="0" smtClean="0"/>
              <a:t>    </a:t>
            </a:r>
            <a:r>
              <a:rPr lang="el-GR" sz="3600" b="1" dirty="0" err="1" smtClean="0"/>
              <a:t>Tίγκας</a:t>
            </a:r>
            <a:r>
              <a:rPr lang="el-GR" sz="3600" b="1" dirty="0" smtClean="0"/>
              <a:t> </a:t>
            </a:r>
            <a:r>
              <a:rPr lang="el-GR" sz="3600" b="1" dirty="0"/>
              <a:t>Οδυσσέας, Μέλος Ομάδας Εξωτερικών Συνεργατών του Υποέργου 02, με </a:t>
            </a:r>
            <a:r>
              <a:rPr lang="el-GR" sz="3600" b="1" dirty="0" smtClean="0"/>
              <a:t>τίτλο</a:t>
            </a:r>
            <a:r>
              <a:rPr lang="el-GR" sz="3600" b="1" dirty="0"/>
              <a:t>: «Δημιουργία και Αξιολόγηση Εικονικού Χώρου Εργαστηρίων Ηλεκτρονικής», με Επιστημονικό Υπεύθυνο του ως άνω Υποέργου τον κ. Σπυρίδωνα </a:t>
            </a:r>
            <a:r>
              <a:rPr lang="el-GR" sz="3600" b="1" dirty="0" err="1"/>
              <a:t>Πανέτσο</a:t>
            </a:r>
            <a:r>
              <a:rPr lang="el-GR" sz="3600" b="1" dirty="0"/>
              <a:t>.</a:t>
            </a:r>
          </a:p>
          <a:p>
            <a:pPr marL="365760" indent="-283464" fontAlgn="auto">
              <a:spcAft>
                <a:spcPts val="0"/>
              </a:spcAft>
              <a:buFont typeface="Wingdings 2"/>
              <a:buChar char=""/>
              <a:defRPr/>
            </a:pPr>
            <a:endParaRPr lang="el-GR" dirty="0"/>
          </a:p>
        </p:txBody>
      </p:sp>
      <p:pic>
        <p:nvPicPr>
          <p:cNvPr id="13315" name="Picture 2"/>
          <p:cNvPicPr>
            <a:picLocks noChangeAspect="1" noChangeArrowheads="1"/>
          </p:cNvPicPr>
          <p:nvPr/>
        </p:nvPicPr>
        <p:blipFill>
          <a:blip r:embed="rId2"/>
          <a:srcRect/>
          <a:stretch>
            <a:fillRect/>
          </a:stretch>
        </p:blipFill>
        <p:spPr bwMode="auto">
          <a:xfrm>
            <a:off x="1042988" y="0"/>
            <a:ext cx="7077075" cy="1114425"/>
          </a:xfrm>
          <a:prstGeom prst="rect">
            <a:avLst/>
          </a:prstGeom>
          <a:noFill/>
          <a:ln w="9525">
            <a:noFill/>
            <a:miter lim="800000"/>
            <a:headEnd/>
            <a:tailEnd/>
          </a:ln>
        </p:spPr>
      </p:pic>
      <p:pic>
        <p:nvPicPr>
          <p:cNvPr id="13316" name="Picture 3"/>
          <p:cNvPicPr>
            <a:picLocks noChangeAspect="1" noChangeArrowheads="1"/>
          </p:cNvPicPr>
          <p:nvPr/>
        </p:nvPicPr>
        <p:blipFill>
          <a:blip r:embed="rId3"/>
          <a:srcRect/>
          <a:stretch>
            <a:fillRect/>
          </a:stretch>
        </p:blipFill>
        <p:spPr bwMode="auto">
          <a:xfrm>
            <a:off x="2627313" y="4868863"/>
            <a:ext cx="4791075" cy="12954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fontAlgn="auto">
              <a:spcAft>
                <a:spcPts val="0"/>
              </a:spcAft>
              <a:defRPr/>
            </a:pPr>
            <a:r>
              <a:rPr lang="el-GR" dirty="0">
                <a:solidFill>
                  <a:schemeClr val="tx2">
                    <a:satMod val="130000"/>
                  </a:schemeClr>
                </a:solidFill>
              </a:rPr>
              <a:t>Α</a:t>
            </a:r>
            <a:r>
              <a:rPr lang="el-GR" dirty="0" smtClean="0">
                <a:solidFill>
                  <a:schemeClr val="tx2">
                    <a:satMod val="130000"/>
                  </a:schemeClr>
                </a:solidFill>
              </a:rPr>
              <a:t>ξιολόγηση των προϊόντων</a:t>
            </a:r>
            <a:endParaRPr lang="el-GR" dirty="0">
              <a:solidFill>
                <a:schemeClr val="tx2">
                  <a:satMod val="130000"/>
                </a:schemeClr>
              </a:solidFill>
            </a:endParaRPr>
          </a:p>
        </p:txBody>
      </p:sp>
      <p:sp>
        <p:nvSpPr>
          <p:cNvPr id="22530" name="2 - Θέση περιεχομένου"/>
          <p:cNvSpPr>
            <a:spLocks noGrp="1"/>
          </p:cNvSpPr>
          <p:nvPr>
            <p:ph idx="1"/>
          </p:nvPr>
        </p:nvSpPr>
        <p:spPr/>
        <p:txBody>
          <a:bodyPr/>
          <a:lstStyle/>
          <a:p>
            <a:pPr>
              <a:buFont typeface="Wingdings 2" pitchFamily="18" charset="2"/>
              <a:buNone/>
            </a:pPr>
            <a:r>
              <a:rPr lang="el-GR" smtClean="0"/>
              <a:t>    Κατασκευάστηκε  ένας πειραματικός χώρος ελάχιστης πολυπλοκότητας και λειτουργικότητας με δοκιμαστικές εκδόσεις (</a:t>
            </a:r>
            <a:r>
              <a:rPr lang="en-US" smtClean="0"/>
              <a:t>trial versions</a:t>
            </a:r>
            <a:r>
              <a:rPr lang="el-GR" smtClean="0"/>
              <a:t>) των προηγούμενων λογισμικών. Η αποδοτικότητα των εργαλείων στους στόχους του προτεινόμενου έργου αξιολογήθηκε και επιλέχθηκε η λύση του ελεύθερου λογισμικού.</a:t>
            </a:r>
          </a:p>
          <a:p>
            <a:endParaRPr lang="el-GR"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611188" y="333375"/>
            <a:ext cx="8229600" cy="1574800"/>
          </a:xfrm>
        </p:spPr>
        <p:txBody>
          <a:bodyPr>
            <a:normAutofit fontScale="90000"/>
          </a:bodyPr>
          <a:lstStyle/>
          <a:p>
            <a:pPr fontAlgn="auto">
              <a:spcAft>
                <a:spcPts val="0"/>
              </a:spcAft>
              <a:defRPr/>
            </a:pPr>
            <a:r>
              <a:rPr lang="el-GR" b="1" i="1" dirty="0">
                <a:solidFill>
                  <a:schemeClr val="tx2">
                    <a:satMod val="130000"/>
                  </a:schemeClr>
                </a:solidFill>
              </a:rPr>
              <a:t>Εργαστηριακές Ασκήσεις Εικονικού Χώρου</a:t>
            </a:r>
            <a:r>
              <a:rPr lang="el-GR" dirty="0">
                <a:solidFill>
                  <a:schemeClr val="tx2">
                    <a:satMod val="130000"/>
                  </a:schemeClr>
                </a:solidFill>
              </a:rPr>
              <a:t/>
            </a:r>
            <a:br>
              <a:rPr lang="el-GR" dirty="0">
                <a:solidFill>
                  <a:schemeClr val="tx2">
                    <a:satMod val="130000"/>
                  </a:schemeClr>
                </a:solidFill>
              </a:rPr>
            </a:br>
            <a:endParaRPr lang="el-GR" dirty="0">
              <a:solidFill>
                <a:schemeClr val="tx2">
                  <a:satMod val="130000"/>
                </a:schemeClr>
              </a:solidFill>
            </a:endParaRPr>
          </a:p>
        </p:txBody>
      </p:sp>
      <p:sp>
        <p:nvSpPr>
          <p:cNvPr id="23554" name="2 - Θέση περιεχομένου"/>
          <p:cNvSpPr>
            <a:spLocks noGrp="1"/>
          </p:cNvSpPr>
          <p:nvPr>
            <p:ph idx="1"/>
          </p:nvPr>
        </p:nvSpPr>
        <p:spPr/>
        <p:txBody>
          <a:bodyPr/>
          <a:lstStyle/>
          <a:p>
            <a:r>
              <a:rPr lang="el-GR" dirty="0" smtClean="0"/>
              <a:t>Επιλέχθηκαν συγκεκριμένες εργαστηριακές ασκήσεις για μεταφορά τους στον εικονικό χώρο του εργαστηρίου. Η δραστηριότητα αυτή ήταν </a:t>
            </a:r>
            <a:r>
              <a:rPr lang="el-GR" dirty="0" err="1" smtClean="0"/>
              <a:t>προαπαιτούμενη</a:t>
            </a:r>
            <a:r>
              <a:rPr lang="el-GR" dirty="0" smtClean="0"/>
              <a:t> για τον προγραμματισμό και την  οργάνωση του εικονικού χώρου για την εκτέλεση των επιλεγμένων ασκήσεων. </a:t>
            </a:r>
          </a:p>
          <a:p>
            <a:endParaRPr lang="el-GR" dirty="0" smtClean="0"/>
          </a:p>
        </p:txBody>
      </p:sp>
      <p:pic>
        <p:nvPicPr>
          <p:cNvPr id="4" name="Picture 3"/>
          <p:cNvPicPr>
            <a:picLocks noChangeAspect="1" noChangeArrowheads="1"/>
          </p:cNvPicPr>
          <p:nvPr/>
        </p:nvPicPr>
        <p:blipFill>
          <a:blip r:embed="rId2"/>
          <a:srcRect/>
          <a:stretch>
            <a:fillRect/>
          </a:stretch>
        </p:blipFill>
        <p:spPr bwMode="auto">
          <a:xfrm>
            <a:off x="2555776" y="5562600"/>
            <a:ext cx="4791075" cy="12954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fontAlgn="auto">
              <a:spcAft>
                <a:spcPts val="0"/>
              </a:spcAft>
              <a:defRPr/>
            </a:pPr>
            <a:r>
              <a:rPr lang="el-GR" dirty="0" smtClean="0">
                <a:solidFill>
                  <a:schemeClr val="tx2">
                    <a:satMod val="130000"/>
                  </a:schemeClr>
                </a:solidFill>
              </a:rPr>
              <a:t>Φάση Α και φάση Β για την μεταφορά των ασκήσεων. </a:t>
            </a:r>
            <a:endParaRPr lang="el-GR" dirty="0">
              <a:solidFill>
                <a:schemeClr val="tx2">
                  <a:satMod val="130000"/>
                </a:schemeClr>
              </a:solidFill>
            </a:endParaRPr>
          </a:p>
        </p:txBody>
      </p:sp>
      <p:sp>
        <p:nvSpPr>
          <p:cNvPr id="24578" name="2 - Θέση περιεχομένου"/>
          <p:cNvSpPr>
            <a:spLocks noGrp="1"/>
          </p:cNvSpPr>
          <p:nvPr>
            <p:ph idx="1"/>
          </p:nvPr>
        </p:nvSpPr>
        <p:spPr/>
        <p:txBody>
          <a:bodyPr/>
          <a:lstStyle/>
          <a:p>
            <a:r>
              <a:rPr lang="el-GR" smtClean="0"/>
              <a:t>Στην φάση Α έγινε  η βασική σχεδίαση των ασκήσεων. </a:t>
            </a:r>
          </a:p>
          <a:p>
            <a:pPr>
              <a:buFont typeface="Wingdings 2" pitchFamily="18" charset="2"/>
              <a:buNone/>
            </a:pPr>
            <a:endParaRPr lang="el-GR" smtClean="0"/>
          </a:p>
          <a:p>
            <a:r>
              <a:rPr lang="el-GR" smtClean="0"/>
              <a:t>Στην φάση Β η ασκήσεις θα βελτιωθούν με βάση την εμπειρία των εκπαιδευτών και τις αντιδράσεις των φοιτητών στη χρήση του χώρου και την εκτέλεση των ασκήσεων.</a:t>
            </a:r>
          </a:p>
          <a:p>
            <a:pPr>
              <a:buFont typeface="Wingdings 2" pitchFamily="18" charset="2"/>
              <a:buNone/>
            </a:pPr>
            <a:endParaRPr lang="el-GR" smtClean="0"/>
          </a:p>
        </p:txBody>
      </p:sp>
      <p:pic>
        <p:nvPicPr>
          <p:cNvPr id="4" name="Picture 3"/>
          <p:cNvPicPr>
            <a:picLocks noChangeAspect="1" noChangeArrowheads="1"/>
          </p:cNvPicPr>
          <p:nvPr/>
        </p:nvPicPr>
        <p:blipFill>
          <a:blip r:embed="rId2"/>
          <a:srcRect/>
          <a:stretch>
            <a:fillRect/>
          </a:stretch>
        </p:blipFill>
        <p:spPr bwMode="auto">
          <a:xfrm>
            <a:off x="2627784" y="5562600"/>
            <a:ext cx="4791075" cy="12954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250825" y="1700213"/>
            <a:ext cx="8893175" cy="3938587"/>
          </a:xfrm>
        </p:spPr>
        <p:txBody>
          <a:bodyPr>
            <a:normAutofit/>
          </a:bodyPr>
          <a:lstStyle/>
          <a:p>
            <a:pPr fontAlgn="auto">
              <a:spcAft>
                <a:spcPts val="0"/>
              </a:spcAft>
              <a:buFont typeface="Wingdings 2"/>
              <a:buNone/>
              <a:defRPr/>
            </a:pPr>
            <a:r>
              <a:rPr lang="el-GR" dirty="0"/>
              <a:t>Οι ασκήσεις που επιλέχθηκαν  θα δοκιμαστούν από τα μέλη της ερευνητικής ομάδας και από εθελοντές φοιτητές για να απαλειφθούν τυχόν παραλείψεις και να δοκιμαστεί η συμπεριφορά του χώρου και των αντικειμένων του σε συνθήκες πραγματικής χρήσης.</a:t>
            </a:r>
          </a:p>
          <a:p>
            <a:pPr fontAlgn="auto">
              <a:spcAft>
                <a:spcPts val="0"/>
              </a:spcAft>
              <a:buFont typeface="Wingdings 2"/>
              <a:buNone/>
              <a:defRPr/>
            </a:pPr>
            <a:endParaRPr lang="el-GR" dirty="0"/>
          </a:p>
        </p:txBody>
      </p:sp>
      <p:pic>
        <p:nvPicPr>
          <p:cNvPr id="4" name="Picture 3"/>
          <p:cNvPicPr>
            <a:picLocks noChangeAspect="1" noChangeArrowheads="1"/>
          </p:cNvPicPr>
          <p:nvPr/>
        </p:nvPicPr>
        <p:blipFill>
          <a:blip r:embed="rId2"/>
          <a:srcRect/>
          <a:stretch>
            <a:fillRect/>
          </a:stretch>
        </p:blipFill>
        <p:spPr bwMode="auto">
          <a:xfrm>
            <a:off x="2627784" y="5085184"/>
            <a:ext cx="4791075" cy="1295400"/>
          </a:xfrm>
          <a:prstGeom prst="rect">
            <a:avLst/>
          </a:prstGeom>
          <a:noFill/>
          <a:ln w="9525">
            <a:noFill/>
            <a:miter lim="800000"/>
            <a:headEnd/>
            <a:tailEnd/>
          </a:ln>
        </p:spPr>
      </p:pic>
      <p:pic>
        <p:nvPicPr>
          <p:cNvPr id="5" name="Picture 2"/>
          <p:cNvPicPr>
            <a:picLocks noChangeAspect="1" noChangeArrowheads="1"/>
          </p:cNvPicPr>
          <p:nvPr/>
        </p:nvPicPr>
        <p:blipFill>
          <a:blip r:embed="rId3"/>
          <a:srcRect/>
          <a:stretch>
            <a:fillRect/>
          </a:stretch>
        </p:blipFill>
        <p:spPr bwMode="auto">
          <a:xfrm>
            <a:off x="1475656" y="260648"/>
            <a:ext cx="7077075" cy="111442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39750" y="3141663"/>
            <a:ext cx="8229600" cy="1143000"/>
          </a:xfrm>
        </p:spPr>
        <p:txBody>
          <a:bodyPr>
            <a:normAutofit fontScale="90000"/>
          </a:bodyPr>
          <a:lstStyle/>
          <a:p>
            <a:pPr fontAlgn="auto">
              <a:spcAft>
                <a:spcPts val="0"/>
              </a:spcAft>
              <a:defRPr/>
            </a:pPr>
            <a:r>
              <a:rPr lang="el-GR" b="1" i="1" dirty="0">
                <a:solidFill>
                  <a:schemeClr val="tx2">
                    <a:satMod val="130000"/>
                  </a:schemeClr>
                </a:solidFill>
              </a:rPr>
              <a:t>Σχεδίαση Εικονικού Εργαστηρίου</a:t>
            </a:r>
            <a:r>
              <a:rPr lang="el-GR" dirty="0">
                <a:solidFill>
                  <a:schemeClr val="tx2">
                    <a:satMod val="130000"/>
                  </a:schemeClr>
                </a:solidFill>
              </a:rPr>
              <a:t/>
            </a:r>
            <a:br>
              <a:rPr lang="el-GR" dirty="0">
                <a:solidFill>
                  <a:schemeClr val="tx2">
                    <a:satMod val="130000"/>
                  </a:schemeClr>
                </a:solidFill>
              </a:rPr>
            </a:br>
            <a:endParaRPr lang="el-GR" dirty="0">
              <a:solidFill>
                <a:schemeClr val="tx2">
                  <a:satMod val="130000"/>
                </a:schemeClr>
              </a:solidFill>
            </a:endParaRPr>
          </a:p>
        </p:txBody>
      </p:sp>
      <p:pic>
        <p:nvPicPr>
          <p:cNvPr id="3" name="Picture 3"/>
          <p:cNvPicPr>
            <a:picLocks noChangeAspect="1" noChangeArrowheads="1"/>
          </p:cNvPicPr>
          <p:nvPr/>
        </p:nvPicPr>
        <p:blipFill>
          <a:blip r:embed="rId2"/>
          <a:srcRect/>
          <a:stretch>
            <a:fillRect/>
          </a:stretch>
        </p:blipFill>
        <p:spPr bwMode="auto">
          <a:xfrm>
            <a:off x="2627784" y="5085184"/>
            <a:ext cx="4791075" cy="1295400"/>
          </a:xfrm>
          <a:prstGeom prst="rect">
            <a:avLst/>
          </a:prstGeom>
          <a:noFill/>
          <a:ln w="9525">
            <a:noFill/>
            <a:miter lim="800000"/>
            <a:headEnd/>
            <a:tailEnd/>
          </a:ln>
        </p:spPr>
      </p:pic>
      <p:pic>
        <p:nvPicPr>
          <p:cNvPr id="4" name="Picture 2"/>
          <p:cNvPicPr>
            <a:picLocks noChangeAspect="1" noChangeArrowheads="1"/>
          </p:cNvPicPr>
          <p:nvPr/>
        </p:nvPicPr>
        <p:blipFill>
          <a:blip r:embed="rId3"/>
          <a:srcRect/>
          <a:stretch>
            <a:fillRect/>
          </a:stretch>
        </p:blipFill>
        <p:spPr bwMode="auto">
          <a:xfrm>
            <a:off x="1484783" y="116632"/>
            <a:ext cx="7077075" cy="111442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fontAlgn="auto">
              <a:spcAft>
                <a:spcPts val="0"/>
              </a:spcAft>
              <a:defRPr/>
            </a:pPr>
            <a:r>
              <a:rPr lang="el-GR" b="1" i="1" dirty="0" smtClean="0">
                <a:solidFill>
                  <a:schemeClr val="tx2">
                    <a:satMod val="130000"/>
                  </a:schemeClr>
                </a:solidFill>
              </a:rPr>
              <a:t>Σχεδίαση Εικονικού Εργαστηρίου Ι</a:t>
            </a:r>
            <a:endParaRPr lang="el-GR" dirty="0">
              <a:solidFill>
                <a:schemeClr val="tx2">
                  <a:satMod val="130000"/>
                </a:schemeClr>
              </a:solidFill>
            </a:endParaRPr>
          </a:p>
        </p:txBody>
      </p:sp>
      <p:sp>
        <p:nvSpPr>
          <p:cNvPr id="27650" name="2 - Θέση περιεχομένου"/>
          <p:cNvSpPr>
            <a:spLocks noGrp="1"/>
          </p:cNvSpPr>
          <p:nvPr>
            <p:ph idx="1"/>
          </p:nvPr>
        </p:nvSpPr>
        <p:spPr/>
        <p:txBody>
          <a:bodyPr/>
          <a:lstStyle/>
          <a:p>
            <a:r>
              <a:rPr lang="el-GR" smtClean="0"/>
              <a:t>Κατασκευή του εικονικού χώρου του εργαστηρίου ηλεκτρονικής σε αντιστοιχία με το πραγματικό χώρο του εργαστηρίου. </a:t>
            </a:r>
            <a:r>
              <a:rPr lang="el-GR" u="sng" smtClean="0"/>
              <a:t>Μεγάλη προσοχή θα δοθεί στη αξιόπιστη αναπαράσταση του χώρου ώστε να μεταφέρεται όσο το δυνατόν καλύτερα η αίσθηση της κίνησης στον πραγματικό χώρο</a:t>
            </a:r>
          </a:p>
          <a:p>
            <a:endParaRPr lang="el-GR"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116013" y="260350"/>
            <a:ext cx="7818437" cy="1143000"/>
          </a:xfrm>
        </p:spPr>
        <p:txBody>
          <a:bodyPr>
            <a:normAutofit fontScale="90000"/>
          </a:bodyPr>
          <a:lstStyle/>
          <a:p>
            <a:pPr fontAlgn="auto">
              <a:spcAft>
                <a:spcPts val="0"/>
              </a:spcAft>
              <a:defRPr/>
            </a:pPr>
            <a:r>
              <a:rPr lang="el-GR" b="1" i="1" dirty="0" smtClean="0">
                <a:solidFill>
                  <a:schemeClr val="tx2">
                    <a:satMod val="130000"/>
                  </a:schemeClr>
                </a:solidFill>
              </a:rPr>
              <a:t>Σχεδίαση Εικονικού Εργαστηρίου ΙΙ</a:t>
            </a:r>
            <a:endParaRPr lang="el-GR" dirty="0">
              <a:solidFill>
                <a:schemeClr val="tx2">
                  <a:satMod val="130000"/>
                </a:schemeClr>
              </a:solidFill>
            </a:endParaRPr>
          </a:p>
        </p:txBody>
      </p:sp>
      <p:sp>
        <p:nvSpPr>
          <p:cNvPr id="28674" name="2 - Θέση περιεχομένου"/>
          <p:cNvSpPr>
            <a:spLocks noGrp="1"/>
          </p:cNvSpPr>
          <p:nvPr>
            <p:ph idx="1"/>
          </p:nvPr>
        </p:nvSpPr>
        <p:spPr/>
        <p:txBody>
          <a:bodyPr/>
          <a:lstStyle/>
          <a:p>
            <a:pPr>
              <a:buFont typeface="Wingdings 2" pitchFamily="18" charset="2"/>
              <a:buNone/>
            </a:pPr>
            <a:r>
              <a:rPr lang="el-GR" smtClean="0"/>
              <a:t>Η κατασκευή του χώρου θα γίνει σε δύο φάσεις</a:t>
            </a:r>
            <a:r>
              <a:rPr lang="en-US" smtClean="0"/>
              <a:t>:</a:t>
            </a:r>
            <a:r>
              <a:rPr lang="el-GR" smtClean="0"/>
              <a:t> </a:t>
            </a:r>
          </a:p>
          <a:p>
            <a:r>
              <a:rPr lang="el-GR" smtClean="0"/>
              <a:t>Η πρώτη φάση αφορά τη βασική σχεδίαση του χώρου </a:t>
            </a:r>
          </a:p>
          <a:p>
            <a:r>
              <a:rPr lang="el-GR" smtClean="0"/>
              <a:t>Η δεύτερη φάση αφορά στη συντήρηση του χώρου με βελτιώσεις των αντικειμένων του για την υποστήριξη των εργαστηριακών ασκήσεων που θα σχεδιαστούν.</a:t>
            </a:r>
          </a:p>
          <a:p>
            <a:pPr>
              <a:buFont typeface="Wingdings 2" pitchFamily="18" charset="2"/>
              <a:buNone/>
            </a:pPr>
            <a:endParaRPr lang="el-GR"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39750" y="1916113"/>
            <a:ext cx="8424863" cy="2233612"/>
          </a:xfrm>
        </p:spPr>
        <p:txBody>
          <a:bodyPr/>
          <a:lstStyle/>
          <a:p>
            <a:pPr fontAlgn="auto">
              <a:spcAft>
                <a:spcPts val="0"/>
              </a:spcAft>
              <a:defRPr/>
            </a:pPr>
            <a:r>
              <a:rPr lang="el-GR" b="1" i="1" dirty="0">
                <a:solidFill>
                  <a:schemeClr val="tx2">
                    <a:satMod val="130000"/>
                  </a:schemeClr>
                </a:solidFill>
              </a:rPr>
              <a:t>Συγκριτική Αξιολόγηση Εικονικού Χώρου</a:t>
            </a:r>
            <a:r>
              <a:rPr lang="el-GR" dirty="0">
                <a:solidFill>
                  <a:schemeClr val="tx2">
                    <a:satMod val="130000"/>
                  </a:schemeClr>
                </a:solidFill>
              </a:rPr>
              <a:t/>
            </a:r>
            <a:br>
              <a:rPr lang="el-GR" dirty="0">
                <a:solidFill>
                  <a:schemeClr val="tx2">
                    <a:satMod val="130000"/>
                  </a:schemeClr>
                </a:solidFill>
              </a:rPr>
            </a:br>
            <a:endParaRPr lang="el-GR" dirty="0">
              <a:solidFill>
                <a:schemeClr val="tx2">
                  <a:satMod val="130000"/>
                </a:schemeClr>
              </a:solidFill>
            </a:endParaRPr>
          </a:p>
        </p:txBody>
      </p:sp>
      <p:pic>
        <p:nvPicPr>
          <p:cNvPr id="3" name="Picture 3"/>
          <p:cNvPicPr>
            <a:picLocks noChangeAspect="1" noChangeArrowheads="1"/>
          </p:cNvPicPr>
          <p:nvPr/>
        </p:nvPicPr>
        <p:blipFill>
          <a:blip r:embed="rId2"/>
          <a:srcRect/>
          <a:stretch>
            <a:fillRect/>
          </a:stretch>
        </p:blipFill>
        <p:spPr bwMode="auto">
          <a:xfrm>
            <a:off x="2555776" y="5157192"/>
            <a:ext cx="4791075" cy="1295400"/>
          </a:xfrm>
          <a:prstGeom prst="rect">
            <a:avLst/>
          </a:prstGeom>
          <a:noFill/>
          <a:ln w="9525">
            <a:noFill/>
            <a:miter lim="800000"/>
            <a:headEnd/>
            <a:tailEnd/>
          </a:ln>
        </p:spPr>
      </p:pic>
      <p:pic>
        <p:nvPicPr>
          <p:cNvPr id="4" name="Picture 2"/>
          <p:cNvPicPr>
            <a:picLocks noChangeAspect="1" noChangeArrowheads="1"/>
          </p:cNvPicPr>
          <p:nvPr/>
        </p:nvPicPr>
        <p:blipFill>
          <a:blip r:embed="rId3"/>
          <a:srcRect/>
          <a:stretch>
            <a:fillRect/>
          </a:stretch>
        </p:blipFill>
        <p:spPr bwMode="auto">
          <a:xfrm>
            <a:off x="1547664" y="260648"/>
            <a:ext cx="7077075" cy="111442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57200" y="188913"/>
            <a:ext cx="8229600" cy="5937250"/>
          </a:xfrm>
        </p:spPr>
        <p:txBody>
          <a:bodyPr>
            <a:normAutofit fontScale="92500" lnSpcReduction="20000"/>
          </a:bodyPr>
          <a:lstStyle/>
          <a:p>
            <a:pPr marL="365760" indent="-283464" fontAlgn="auto">
              <a:spcAft>
                <a:spcPts val="0"/>
              </a:spcAft>
              <a:buFont typeface="Wingdings 2"/>
              <a:buNone/>
              <a:defRPr/>
            </a:pPr>
            <a:r>
              <a:rPr lang="en-US" sz="4200" dirty="0" smtClean="0">
                <a:solidFill>
                  <a:schemeClr val="accent5">
                    <a:lumMod val="75000"/>
                  </a:schemeClr>
                </a:solidFill>
                <a:latin typeface="Corbel" pitchFamily="34" charset="0"/>
              </a:rPr>
              <a:t>   </a:t>
            </a:r>
            <a:r>
              <a:rPr lang="el-GR" sz="4200" dirty="0" smtClean="0">
                <a:solidFill>
                  <a:schemeClr val="accent5">
                    <a:lumMod val="75000"/>
                  </a:schemeClr>
                </a:solidFill>
              </a:rPr>
              <a:t>Τρεις </a:t>
            </a:r>
            <a:r>
              <a:rPr lang="el-GR" sz="4200" dirty="0">
                <a:solidFill>
                  <a:schemeClr val="accent5">
                    <a:lumMod val="75000"/>
                  </a:schemeClr>
                </a:solidFill>
              </a:rPr>
              <a:t>ομάδες εθελοντών φοιτητών θα επιλεγούν για συγκριτική αξιολόγηση του εικονικού χώρου. </a:t>
            </a:r>
          </a:p>
          <a:p>
            <a:pPr marL="365760" indent="-283464" fontAlgn="auto">
              <a:spcAft>
                <a:spcPts val="0"/>
              </a:spcAft>
              <a:buFont typeface="Wingdings 2"/>
              <a:buChar char=""/>
              <a:defRPr/>
            </a:pPr>
            <a:r>
              <a:rPr lang="el-GR" dirty="0"/>
              <a:t>Η μία ομάδα θα λειτουργεί σαν “ομάδα αναφοράς” και θα παρακολουθεί τα εργαστηριακά μαθήματα/ασκήσεις στον πραγματικό/φυσικό χώρο του εργαστηρίου όπως γίνεται μέχρι τώρα.</a:t>
            </a:r>
          </a:p>
          <a:p>
            <a:pPr marL="365760" indent="-283464" fontAlgn="auto">
              <a:spcAft>
                <a:spcPts val="0"/>
              </a:spcAft>
              <a:buFont typeface="Wingdings 2"/>
              <a:buChar char=""/>
              <a:defRPr/>
            </a:pPr>
            <a:r>
              <a:rPr lang="el-GR" dirty="0"/>
              <a:t>Η δεύτερη ομάδα θα εκτελεί τις εργαστηριακές ασκήσεις αποκλειστικά στον εικονικό χώρο του εργαστηρίου.</a:t>
            </a:r>
          </a:p>
          <a:p>
            <a:pPr marL="365760" indent="-283464" fontAlgn="auto">
              <a:spcAft>
                <a:spcPts val="0"/>
              </a:spcAft>
              <a:buFont typeface="Wingdings 2"/>
              <a:buChar char=""/>
              <a:defRPr/>
            </a:pPr>
            <a:r>
              <a:rPr lang="el-GR" dirty="0"/>
              <a:t>Η τρίτη ομάδα θα εναλλάσσει εργαστηριακές ασκήσεις μεταξύ εικονικού και πραγματικού χώρου κατά τη διάρκεια του εξαμήνου. </a:t>
            </a:r>
          </a:p>
          <a:p>
            <a:pPr marL="365760" indent="-283464" fontAlgn="auto">
              <a:spcAft>
                <a:spcPts val="0"/>
              </a:spcAft>
              <a:buFont typeface="Wingdings 2"/>
              <a:buChar char=""/>
              <a:defRPr/>
            </a:pPr>
            <a:endParaRPr lang="el-G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2 - Θέση περιεχομένου"/>
          <p:cNvSpPr>
            <a:spLocks noGrp="1"/>
          </p:cNvSpPr>
          <p:nvPr>
            <p:ph idx="1"/>
          </p:nvPr>
        </p:nvSpPr>
        <p:spPr>
          <a:xfrm>
            <a:off x="539750" y="836613"/>
            <a:ext cx="8229600" cy="4525962"/>
          </a:xfrm>
        </p:spPr>
        <p:txBody>
          <a:bodyPr/>
          <a:lstStyle/>
          <a:p>
            <a:pPr>
              <a:buFont typeface="Wingdings 2" pitchFamily="18" charset="2"/>
              <a:buNone/>
            </a:pPr>
            <a:r>
              <a:rPr lang="en-US" smtClean="0"/>
              <a:t>   </a:t>
            </a:r>
            <a:r>
              <a:rPr lang="el-GR" smtClean="0"/>
              <a:t>Αξιολογήσεις και των τριών ομάδων με καταγραφή της απόδοσής τους (διαγωνίσματα, εξετάσεις, εργασίες) και των εντυπώσεων τους θα γίνουν</a:t>
            </a:r>
            <a:r>
              <a:rPr lang="en-US" smtClean="0"/>
              <a:t> </a:t>
            </a:r>
            <a:r>
              <a:rPr lang="el-GR" smtClean="0"/>
              <a:t>σε διάφορες φάσεις  (πριν την έναρξη των μαθημάτων, στο μέσο του διδακτικού εξαμήνου, στο τέλος του εξαμήνου,  μετά από έξι μήνες από το τέλος του εξαμήνου )</a:t>
            </a:r>
          </a:p>
          <a:p>
            <a:endParaRPr lang="el-GR" smtClean="0"/>
          </a:p>
        </p:txBody>
      </p:sp>
      <p:pic>
        <p:nvPicPr>
          <p:cNvPr id="4" name="Picture 3"/>
          <p:cNvPicPr>
            <a:picLocks noChangeAspect="1" noChangeArrowheads="1"/>
          </p:cNvPicPr>
          <p:nvPr/>
        </p:nvPicPr>
        <p:blipFill>
          <a:blip r:embed="rId2"/>
          <a:srcRect/>
          <a:stretch>
            <a:fillRect/>
          </a:stretch>
        </p:blipFill>
        <p:spPr bwMode="auto">
          <a:xfrm>
            <a:off x="2555776" y="5229200"/>
            <a:ext cx="4791075" cy="12954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4213" y="1773238"/>
            <a:ext cx="7772400" cy="1470025"/>
          </a:xfrm>
        </p:spPr>
        <p:txBody>
          <a:bodyPr>
            <a:normAutofit fontScale="90000"/>
          </a:bodyPr>
          <a:lstStyle/>
          <a:p>
            <a:pPr fontAlgn="auto">
              <a:spcAft>
                <a:spcPts val="0"/>
              </a:spcAft>
              <a:defRPr/>
            </a:pPr>
            <a:r>
              <a:rPr lang="el-GR" b="1" dirty="0">
                <a:solidFill>
                  <a:schemeClr val="tx2">
                    <a:satMod val="130000"/>
                  </a:schemeClr>
                </a:solidFill>
              </a:rPr>
              <a:t>Εισαγωγή και παρουσίαση της επικρατούσας κατάστασης</a:t>
            </a:r>
            <a:r>
              <a:rPr lang="el-GR" dirty="0">
                <a:solidFill>
                  <a:schemeClr val="tx2">
                    <a:satMod val="130000"/>
                  </a:schemeClr>
                </a:solidFill>
              </a:rPr>
              <a:t/>
            </a:r>
            <a:br>
              <a:rPr lang="el-GR" dirty="0">
                <a:solidFill>
                  <a:schemeClr val="tx2">
                    <a:satMod val="130000"/>
                  </a:schemeClr>
                </a:solidFill>
              </a:rPr>
            </a:br>
            <a:endParaRPr lang="el-GR" dirty="0">
              <a:solidFill>
                <a:schemeClr val="tx2">
                  <a:satMod val="130000"/>
                </a:schemeClr>
              </a:solidFill>
            </a:endParaRPr>
          </a:p>
        </p:txBody>
      </p:sp>
      <p:pic>
        <p:nvPicPr>
          <p:cNvPr id="3" name="Picture 2"/>
          <p:cNvPicPr>
            <a:picLocks noChangeAspect="1" noChangeArrowheads="1"/>
          </p:cNvPicPr>
          <p:nvPr/>
        </p:nvPicPr>
        <p:blipFill>
          <a:blip r:embed="rId2"/>
          <a:srcRect/>
          <a:stretch>
            <a:fillRect/>
          </a:stretch>
        </p:blipFill>
        <p:spPr bwMode="auto">
          <a:xfrm>
            <a:off x="1042988" y="0"/>
            <a:ext cx="7077075" cy="1114425"/>
          </a:xfrm>
          <a:prstGeom prst="rect">
            <a:avLst/>
          </a:prstGeom>
          <a:noFill/>
          <a:ln w="9525">
            <a:noFill/>
            <a:miter lim="800000"/>
            <a:headEnd/>
            <a:tailEnd/>
          </a:ln>
        </p:spPr>
      </p:pic>
      <p:pic>
        <p:nvPicPr>
          <p:cNvPr id="4" name="Picture 3"/>
          <p:cNvPicPr>
            <a:picLocks noChangeAspect="1" noChangeArrowheads="1"/>
          </p:cNvPicPr>
          <p:nvPr/>
        </p:nvPicPr>
        <p:blipFill>
          <a:blip r:embed="rId3"/>
          <a:srcRect/>
          <a:stretch>
            <a:fillRect/>
          </a:stretch>
        </p:blipFill>
        <p:spPr bwMode="auto">
          <a:xfrm>
            <a:off x="2627313" y="4868863"/>
            <a:ext cx="4791075" cy="12954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68313" y="3068638"/>
            <a:ext cx="8229600" cy="1143000"/>
          </a:xfrm>
        </p:spPr>
        <p:txBody>
          <a:bodyPr>
            <a:normAutofit fontScale="90000"/>
          </a:bodyPr>
          <a:lstStyle/>
          <a:p>
            <a:pPr fontAlgn="auto">
              <a:spcAft>
                <a:spcPts val="0"/>
              </a:spcAft>
              <a:defRPr/>
            </a:pPr>
            <a:r>
              <a:rPr lang="el-GR" b="1" dirty="0">
                <a:solidFill>
                  <a:schemeClr val="tx2">
                    <a:satMod val="130000"/>
                  </a:schemeClr>
                </a:solidFill>
              </a:rPr>
              <a:t>Αποτελέσματα της Έρευνας</a:t>
            </a:r>
            <a:r>
              <a:rPr lang="el-GR" dirty="0">
                <a:solidFill>
                  <a:schemeClr val="tx2">
                    <a:satMod val="130000"/>
                  </a:schemeClr>
                </a:solidFill>
              </a:rPr>
              <a:t/>
            </a:r>
            <a:br>
              <a:rPr lang="el-GR" dirty="0">
                <a:solidFill>
                  <a:schemeClr val="tx2">
                    <a:satMod val="130000"/>
                  </a:schemeClr>
                </a:solidFill>
              </a:rPr>
            </a:br>
            <a:endParaRPr lang="el-GR" dirty="0">
              <a:solidFill>
                <a:schemeClr val="tx2">
                  <a:satMod val="130000"/>
                </a:schemeClr>
              </a:solidFill>
            </a:endParaRPr>
          </a:p>
        </p:txBody>
      </p:sp>
      <p:pic>
        <p:nvPicPr>
          <p:cNvPr id="3" name="Picture 3"/>
          <p:cNvPicPr>
            <a:picLocks noChangeAspect="1" noChangeArrowheads="1"/>
          </p:cNvPicPr>
          <p:nvPr/>
        </p:nvPicPr>
        <p:blipFill>
          <a:blip r:embed="rId2"/>
          <a:srcRect/>
          <a:stretch>
            <a:fillRect/>
          </a:stretch>
        </p:blipFill>
        <p:spPr bwMode="auto">
          <a:xfrm>
            <a:off x="2699792" y="5229200"/>
            <a:ext cx="4791075" cy="1295400"/>
          </a:xfrm>
          <a:prstGeom prst="rect">
            <a:avLst/>
          </a:prstGeom>
          <a:noFill/>
          <a:ln w="9525">
            <a:noFill/>
            <a:miter lim="800000"/>
            <a:headEnd/>
            <a:tailEnd/>
          </a:ln>
        </p:spPr>
      </p:pic>
      <p:pic>
        <p:nvPicPr>
          <p:cNvPr id="4" name="Picture 2"/>
          <p:cNvPicPr>
            <a:picLocks noChangeAspect="1" noChangeArrowheads="1"/>
          </p:cNvPicPr>
          <p:nvPr/>
        </p:nvPicPr>
        <p:blipFill>
          <a:blip r:embed="rId3"/>
          <a:srcRect/>
          <a:stretch>
            <a:fillRect/>
          </a:stretch>
        </p:blipFill>
        <p:spPr bwMode="auto">
          <a:xfrm>
            <a:off x="1556791" y="260648"/>
            <a:ext cx="7077075" cy="11144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755576" y="980728"/>
            <a:ext cx="8075240" cy="4896842"/>
          </a:xfrm>
        </p:spPr>
        <p:txBody>
          <a:bodyPr>
            <a:normAutofit fontScale="92500" lnSpcReduction="20000"/>
          </a:bodyPr>
          <a:lstStyle/>
          <a:p>
            <a:pPr marL="365760" indent="-283464" fontAlgn="auto">
              <a:spcAft>
                <a:spcPts val="0"/>
              </a:spcAft>
              <a:buFont typeface="Wingdings 2"/>
              <a:buNone/>
              <a:defRPr/>
            </a:pPr>
            <a:r>
              <a:rPr lang="en-US" dirty="0" smtClean="0"/>
              <a:t>  </a:t>
            </a:r>
            <a:r>
              <a:rPr lang="el-GR" dirty="0" smtClean="0">
                <a:solidFill>
                  <a:schemeClr val="accent5">
                    <a:lumMod val="75000"/>
                  </a:schemeClr>
                </a:solidFill>
              </a:rPr>
              <a:t>Τα </a:t>
            </a:r>
            <a:r>
              <a:rPr lang="el-GR" dirty="0">
                <a:solidFill>
                  <a:schemeClr val="accent5">
                    <a:lumMod val="75000"/>
                  </a:schemeClr>
                </a:solidFill>
              </a:rPr>
              <a:t>αποτελέσματα που αναμένονται είναι:</a:t>
            </a:r>
          </a:p>
          <a:p>
            <a:pPr marL="365760" indent="-283464" fontAlgn="auto">
              <a:spcAft>
                <a:spcPts val="0"/>
              </a:spcAft>
              <a:buFont typeface="Wingdings 2"/>
              <a:buChar char=""/>
              <a:defRPr/>
            </a:pPr>
            <a:r>
              <a:rPr lang="el-GR" sz="2400" dirty="0"/>
              <a:t>Η δημιουργία ενός εικονικού εργαστηρίου ηλεκτρονικής που θα λειτουργεί είτε ανεξάρτητα είτε παράλληλα με τη υπάρχοντα εργαστήρια της ΑΣΠΑΙΤΕ.</a:t>
            </a:r>
          </a:p>
          <a:p>
            <a:pPr marL="365760" indent="-283464" fontAlgn="auto">
              <a:spcAft>
                <a:spcPts val="0"/>
              </a:spcAft>
              <a:buFont typeface="Wingdings 2"/>
              <a:buChar char=""/>
              <a:defRPr/>
            </a:pPr>
            <a:r>
              <a:rPr lang="el-GR" sz="2400" dirty="0"/>
              <a:t>Η εξαγωγή συμπερασμάτων για την αποτελεσματικότητα του εικονικού χώρου στο συγκεκριμένο εκπαιδευτικό αντικείμενο.</a:t>
            </a:r>
          </a:p>
          <a:p>
            <a:pPr marL="365760" indent="-283464" fontAlgn="auto">
              <a:spcAft>
                <a:spcPts val="0"/>
              </a:spcAft>
              <a:buFont typeface="Wingdings 2"/>
              <a:buChar char=""/>
              <a:defRPr/>
            </a:pPr>
            <a:r>
              <a:rPr lang="el-GR" sz="2400" dirty="0"/>
              <a:t>Η βελτιστοποίηση των εκπαιδευτικών υπηρεσιών με δυνατότητα παρακολούθησης μαθημάτων και εκτέλεσης εργαστηριακών ασκήσεων από απόσταση και σε πραγματικό χρόνο.</a:t>
            </a:r>
          </a:p>
          <a:p>
            <a:pPr marL="365760" indent="-283464" fontAlgn="auto">
              <a:spcAft>
                <a:spcPts val="0"/>
              </a:spcAft>
              <a:buFont typeface="Wingdings 2"/>
              <a:buChar char=""/>
              <a:defRPr/>
            </a:pPr>
            <a:r>
              <a:rPr lang="el-GR" sz="2400" dirty="0"/>
              <a:t>Η μεταφορά της τεχνογνωσίας που αποκτήθηκε σε άλλους εκπαιδευτικούς και φοιτητές.</a:t>
            </a:r>
          </a:p>
          <a:p>
            <a:pPr marL="365760" indent="-283464" fontAlgn="auto">
              <a:spcAft>
                <a:spcPts val="0"/>
              </a:spcAft>
              <a:buFont typeface="Wingdings 2"/>
              <a:buChar char=""/>
              <a:defRPr/>
            </a:pPr>
            <a:r>
              <a:rPr lang="el-GR" sz="2400" dirty="0"/>
              <a:t>Η παραγωγή επιστημονικών δημοσιεύσεων</a:t>
            </a:r>
          </a:p>
          <a:p>
            <a:pPr marL="365760" indent="-283464" fontAlgn="auto">
              <a:spcAft>
                <a:spcPts val="0"/>
              </a:spcAft>
              <a:buFont typeface="Wingdings 2"/>
              <a:buChar char=""/>
              <a:defRPr/>
            </a:pPr>
            <a:r>
              <a:rPr lang="el-GR" sz="2400" dirty="0"/>
              <a:t>Η θεμελίωση ευρημάτων πάνω στα οποία θα συνεχιστεί μελλοντική έρευνα.</a:t>
            </a:r>
          </a:p>
          <a:p>
            <a:pPr marL="365760" indent="-283464" fontAlgn="auto">
              <a:spcAft>
                <a:spcPts val="0"/>
              </a:spcAft>
              <a:buFont typeface="Wingdings 2"/>
              <a:buChar char=""/>
              <a:defRPr/>
            </a:pPr>
            <a:endParaRPr lang="el-GR" dirty="0"/>
          </a:p>
        </p:txBody>
      </p:sp>
      <p:pic>
        <p:nvPicPr>
          <p:cNvPr id="4" name="Picture 2"/>
          <p:cNvPicPr>
            <a:picLocks noChangeAspect="1" noChangeArrowheads="1"/>
          </p:cNvPicPr>
          <p:nvPr/>
        </p:nvPicPr>
        <p:blipFill>
          <a:blip r:embed="rId2"/>
          <a:srcRect/>
          <a:stretch>
            <a:fillRect/>
          </a:stretch>
        </p:blipFill>
        <p:spPr bwMode="auto">
          <a:xfrm>
            <a:off x="1475656" y="-133697"/>
            <a:ext cx="7077075" cy="1114425"/>
          </a:xfrm>
          <a:prstGeom prst="rect">
            <a:avLst/>
          </a:prstGeom>
          <a:noFill/>
          <a:ln w="9525">
            <a:noFill/>
            <a:miter lim="800000"/>
            <a:headEnd/>
            <a:tailEnd/>
          </a:ln>
        </p:spPr>
      </p:pic>
      <p:pic>
        <p:nvPicPr>
          <p:cNvPr id="5" name="Picture 3"/>
          <p:cNvPicPr>
            <a:picLocks noChangeAspect="1" noChangeArrowheads="1"/>
          </p:cNvPicPr>
          <p:nvPr/>
        </p:nvPicPr>
        <p:blipFill>
          <a:blip r:embed="rId3"/>
          <a:srcRect/>
          <a:stretch>
            <a:fillRect/>
          </a:stretch>
        </p:blipFill>
        <p:spPr bwMode="auto">
          <a:xfrm>
            <a:off x="2699792" y="5562600"/>
            <a:ext cx="4791075" cy="12954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1331913" y="981075"/>
            <a:ext cx="7343775" cy="4751388"/>
          </a:xfrm>
        </p:spPr>
        <p:txBody>
          <a:bodyPr>
            <a:normAutofit fontScale="32500" lnSpcReduction="20000"/>
          </a:bodyPr>
          <a:lstStyle/>
          <a:p>
            <a:pPr fontAlgn="auto">
              <a:spcAft>
                <a:spcPts val="0"/>
              </a:spcAft>
              <a:buFont typeface="Wingdings 2"/>
              <a:buNone/>
              <a:defRPr/>
            </a:pPr>
            <a:r>
              <a:rPr lang="el-GR" sz="8000" b="1" dirty="0"/>
              <a:t>Το προτεινόμενο ερευνητικό πρόγραμμα περιλαμβάνει τη δημιουργία ενός εικονικού εργαστηρίου ηλεκτρονικής όπου οι εκπαιδευτές θα </a:t>
            </a:r>
            <a:r>
              <a:rPr lang="el-GR" sz="8000" b="1" dirty="0" smtClean="0"/>
              <a:t>μπορούν </a:t>
            </a:r>
            <a:r>
              <a:rPr lang="en-US" sz="8000" b="1" dirty="0" smtClean="0"/>
              <a:t>:</a:t>
            </a:r>
          </a:p>
          <a:p>
            <a:pPr fontAlgn="auto">
              <a:spcAft>
                <a:spcPts val="0"/>
              </a:spcAft>
              <a:buFont typeface="Wingdings 2"/>
              <a:buNone/>
              <a:defRPr/>
            </a:pPr>
            <a:r>
              <a:rPr lang="el-GR" sz="8000" b="1" dirty="0" smtClean="0"/>
              <a:t> </a:t>
            </a:r>
            <a:endParaRPr lang="en-US" sz="8000" b="1" dirty="0" smtClean="0"/>
          </a:p>
          <a:p>
            <a:pPr fontAlgn="auto">
              <a:spcAft>
                <a:spcPts val="0"/>
              </a:spcAft>
              <a:buFont typeface="Arial" pitchFamily="34" charset="0"/>
              <a:buChar char="•"/>
              <a:defRPr/>
            </a:pPr>
            <a:r>
              <a:rPr lang="en-US" sz="8000" b="1" dirty="0"/>
              <a:t> </a:t>
            </a:r>
            <a:r>
              <a:rPr lang="el-GR" sz="8000" b="1" dirty="0" smtClean="0"/>
              <a:t>Να </a:t>
            </a:r>
            <a:r>
              <a:rPr lang="el-GR" sz="8000" b="1" dirty="0"/>
              <a:t>σχεδιάσουν πειράματα υψηλής </a:t>
            </a:r>
            <a:r>
              <a:rPr lang="el-GR" sz="8000" b="1" dirty="0" smtClean="0"/>
              <a:t>πολυπλοκότητας (απαγορευτικού </a:t>
            </a:r>
            <a:r>
              <a:rPr lang="el-GR" sz="8000" b="1" dirty="0"/>
              <a:t>κόστους σε πραγματικό χώρο) </a:t>
            </a:r>
            <a:r>
              <a:rPr lang="el-GR" sz="8000" b="1" dirty="0" smtClean="0"/>
              <a:t>  </a:t>
            </a:r>
            <a:endParaRPr lang="en-US" sz="8000" b="1" dirty="0" smtClean="0"/>
          </a:p>
          <a:p>
            <a:pPr fontAlgn="auto">
              <a:spcAft>
                <a:spcPts val="0"/>
              </a:spcAft>
              <a:buFont typeface="Arial" pitchFamily="34" charset="0"/>
              <a:buChar char="•"/>
              <a:defRPr/>
            </a:pPr>
            <a:endParaRPr lang="en-US" sz="8000" b="1" dirty="0" smtClean="0"/>
          </a:p>
          <a:p>
            <a:pPr fontAlgn="auto">
              <a:spcAft>
                <a:spcPts val="0"/>
              </a:spcAft>
              <a:buFont typeface="Arial" pitchFamily="34" charset="0"/>
              <a:buChar char="•"/>
              <a:defRPr/>
            </a:pPr>
            <a:r>
              <a:rPr lang="en-US" sz="8000" b="1" dirty="0"/>
              <a:t> </a:t>
            </a:r>
            <a:r>
              <a:rPr lang="el-GR" sz="8000" b="1" dirty="0" smtClean="0"/>
              <a:t>Να </a:t>
            </a:r>
            <a:r>
              <a:rPr lang="el-GR" sz="8000" b="1" dirty="0"/>
              <a:t>πειραματιστούν με παιδαγωγικές μεθόδους για την αποτελεσματικότερη εκπαίδευση των φοιτητών.</a:t>
            </a:r>
          </a:p>
          <a:p>
            <a:pPr fontAlgn="auto">
              <a:spcAft>
                <a:spcPts val="0"/>
              </a:spcAft>
              <a:buFont typeface="Wingdings 2"/>
              <a:buNone/>
              <a:defRPr/>
            </a:pPr>
            <a:endParaRPr lang="el-GR" dirty="0"/>
          </a:p>
        </p:txBody>
      </p:sp>
      <p:pic>
        <p:nvPicPr>
          <p:cNvPr id="4" name="Picture 2"/>
          <p:cNvPicPr>
            <a:picLocks noChangeAspect="1" noChangeArrowheads="1"/>
          </p:cNvPicPr>
          <p:nvPr/>
        </p:nvPicPr>
        <p:blipFill>
          <a:blip r:embed="rId2"/>
          <a:srcRect/>
          <a:stretch>
            <a:fillRect/>
          </a:stretch>
        </p:blipFill>
        <p:spPr bwMode="auto">
          <a:xfrm>
            <a:off x="1598613" y="-133350"/>
            <a:ext cx="7077075" cy="1114425"/>
          </a:xfrm>
          <a:prstGeom prst="rect">
            <a:avLst/>
          </a:prstGeom>
          <a:noFill/>
          <a:ln w="9525">
            <a:noFill/>
            <a:miter lim="800000"/>
            <a:headEnd/>
            <a:tailEnd/>
          </a:ln>
        </p:spPr>
      </p:pic>
      <p:pic>
        <p:nvPicPr>
          <p:cNvPr id="5" name="Picture 3"/>
          <p:cNvPicPr>
            <a:picLocks noChangeAspect="1" noChangeArrowheads="1"/>
          </p:cNvPicPr>
          <p:nvPr/>
        </p:nvPicPr>
        <p:blipFill>
          <a:blip r:embed="rId3"/>
          <a:srcRect/>
          <a:stretch>
            <a:fillRect/>
          </a:stretch>
        </p:blipFill>
        <p:spPr bwMode="auto">
          <a:xfrm>
            <a:off x="2608262" y="5229200"/>
            <a:ext cx="4791075" cy="12954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fontAlgn="auto">
              <a:spcAft>
                <a:spcPts val="0"/>
              </a:spcAft>
              <a:defRPr/>
            </a:pPr>
            <a:r>
              <a:rPr lang="el-GR" sz="2200" b="1" dirty="0">
                <a:solidFill>
                  <a:schemeClr val="tx2">
                    <a:satMod val="130000"/>
                  </a:schemeClr>
                </a:solidFill>
              </a:rPr>
              <a:t>Η προσφορά του εικονικού εργαστηρίου ηλεκτρονικής στην εκπαιδευτική διαδικασία συνοψίζεται στις παρακάτω </a:t>
            </a:r>
            <a:r>
              <a:rPr lang="el-GR" sz="2200" b="1" dirty="0" smtClean="0">
                <a:solidFill>
                  <a:schemeClr val="tx2">
                    <a:satMod val="130000"/>
                  </a:schemeClr>
                </a:solidFill>
              </a:rPr>
              <a:t>δυνατότητες:</a:t>
            </a:r>
            <a:r>
              <a:rPr lang="el-GR" dirty="0">
                <a:solidFill>
                  <a:schemeClr val="tx2">
                    <a:satMod val="130000"/>
                  </a:schemeClr>
                </a:solidFill>
              </a:rPr>
              <a:t/>
            </a:r>
            <a:br>
              <a:rPr lang="el-GR" dirty="0">
                <a:solidFill>
                  <a:schemeClr val="tx2">
                    <a:satMod val="130000"/>
                  </a:schemeClr>
                </a:solidFill>
              </a:rPr>
            </a:br>
            <a:endParaRPr lang="el-GR" dirty="0">
              <a:solidFill>
                <a:schemeClr val="tx2">
                  <a:satMod val="130000"/>
                </a:schemeClr>
              </a:solidFill>
            </a:endParaRPr>
          </a:p>
        </p:txBody>
      </p:sp>
      <p:sp>
        <p:nvSpPr>
          <p:cNvPr id="3" name="2 - Θέση περιεχομένου"/>
          <p:cNvSpPr>
            <a:spLocks noGrp="1"/>
          </p:cNvSpPr>
          <p:nvPr>
            <p:ph idx="1"/>
          </p:nvPr>
        </p:nvSpPr>
        <p:spPr>
          <a:xfrm>
            <a:off x="179388" y="908050"/>
            <a:ext cx="8785225" cy="5761038"/>
          </a:xfrm>
        </p:spPr>
        <p:txBody>
          <a:bodyPr>
            <a:normAutofit fontScale="92500" lnSpcReduction="20000"/>
          </a:bodyPr>
          <a:lstStyle/>
          <a:p>
            <a:pPr marL="365760" indent="-283464" fontAlgn="auto">
              <a:spcAft>
                <a:spcPts val="0"/>
              </a:spcAft>
              <a:buFont typeface="Wingdings 2"/>
              <a:buChar char=""/>
              <a:defRPr/>
            </a:pPr>
            <a:r>
              <a:rPr lang="el-GR" dirty="0"/>
              <a:t>Εξερεύνηση υπαρκτών αντικειμένων και χώρων στους οποίους δεν υπάρχει προσπέλαση από τους φοιτητές.</a:t>
            </a:r>
          </a:p>
          <a:p>
            <a:pPr marL="365760" indent="-283464" fontAlgn="auto">
              <a:spcAft>
                <a:spcPts val="0"/>
              </a:spcAft>
              <a:buFont typeface="Wingdings 2"/>
              <a:buChar char=""/>
              <a:defRPr/>
            </a:pPr>
            <a:r>
              <a:rPr lang="el-GR" dirty="0"/>
              <a:t>Μελέτη πραγματικών αντικειμένων αδύνατο να κατανοηθούν διαφορετικά εξαιτίας του μεγέθους, της θέσης, ή των ιδιοτήτων τους.</a:t>
            </a:r>
          </a:p>
          <a:p>
            <a:pPr marL="365760" indent="-283464" fontAlgn="auto">
              <a:spcAft>
                <a:spcPts val="0"/>
              </a:spcAft>
              <a:buFont typeface="Wingdings 2"/>
              <a:buChar char=""/>
              <a:defRPr/>
            </a:pPr>
            <a:r>
              <a:rPr lang="el-GR" dirty="0"/>
              <a:t>Δημιουργία περιβαλλόντων και αντικειμένων με διαφορετικές από τις γνωστές ιδιότητες.</a:t>
            </a:r>
          </a:p>
          <a:p>
            <a:pPr marL="365760" indent="-283464" fontAlgn="auto">
              <a:spcAft>
                <a:spcPts val="0"/>
              </a:spcAft>
              <a:buFont typeface="Wingdings 2"/>
              <a:buChar char=""/>
              <a:defRPr/>
            </a:pPr>
            <a:r>
              <a:rPr lang="el-GR" dirty="0"/>
              <a:t>Δημιουργία και χειρισμός αφηρημένων αναπαραστάσεων.</a:t>
            </a:r>
          </a:p>
          <a:p>
            <a:pPr marL="365760" indent="-283464" fontAlgn="auto">
              <a:spcAft>
                <a:spcPts val="0"/>
              </a:spcAft>
              <a:buFont typeface="Wingdings 2"/>
              <a:buChar char=""/>
              <a:defRPr/>
            </a:pPr>
            <a:r>
              <a:rPr lang="el-GR" dirty="0"/>
              <a:t>Αλληλεπίδραση με εικονικά αντικείμενα.</a:t>
            </a:r>
          </a:p>
          <a:p>
            <a:pPr marL="365760" indent="-283464" fontAlgn="auto">
              <a:spcAft>
                <a:spcPts val="0"/>
              </a:spcAft>
              <a:buFont typeface="Wingdings 2"/>
              <a:buChar char=""/>
              <a:defRPr/>
            </a:pPr>
            <a:r>
              <a:rPr lang="el-GR" dirty="0"/>
              <a:t>Αλληλεπίδραση με πραγματικούς ανθρώπους σε μακρινές φυσικές θέσεις ή φανταστικούς τόπους με πραγματικούς ή μη τρόπους</a:t>
            </a:r>
          </a:p>
          <a:p>
            <a:pPr marL="365760" indent="-283464" fontAlgn="auto">
              <a:spcAft>
                <a:spcPts val="0"/>
              </a:spcAft>
              <a:buFont typeface="Wingdings 2"/>
              <a:buChar char=""/>
              <a:defRPr/>
            </a:pPr>
            <a:endParaRPr lang="el-G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4213" y="2276475"/>
            <a:ext cx="7772400" cy="1470025"/>
          </a:xfrm>
        </p:spPr>
        <p:txBody>
          <a:bodyPr/>
          <a:lstStyle/>
          <a:p>
            <a:pPr fontAlgn="auto">
              <a:spcAft>
                <a:spcPts val="0"/>
              </a:spcAft>
              <a:defRPr/>
            </a:pPr>
            <a:r>
              <a:rPr lang="el-GR" b="1" dirty="0">
                <a:solidFill>
                  <a:schemeClr val="tx2">
                    <a:satMod val="130000"/>
                  </a:schemeClr>
                </a:solidFill>
              </a:rPr>
              <a:t>Ερευνητικοί στόχοι </a:t>
            </a:r>
            <a:r>
              <a:rPr lang="el-GR" dirty="0">
                <a:solidFill>
                  <a:schemeClr val="tx2">
                    <a:satMod val="130000"/>
                  </a:schemeClr>
                </a:solidFill>
              </a:rPr>
              <a:t/>
            </a:r>
            <a:br>
              <a:rPr lang="el-GR" dirty="0">
                <a:solidFill>
                  <a:schemeClr val="tx2">
                    <a:satMod val="130000"/>
                  </a:schemeClr>
                </a:solidFill>
              </a:rPr>
            </a:br>
            <a:endParaRPr lang="el-GR" dirty="0">
              <a:solidFill>
                <a:schemeClr val="tx2">
                  <a:satMod val="130000"/>
                </a:schemeClr>
              </a:solidFill>
            </a:endParaRPr>
          </a:p>
        </p:txBody>
      </p:sp>
      <p:pic>
        <p:nvPicPr>
          <p:cNvPr id="3" name="Picture 3"/>
          <p:cNvPicPr>
            <a:picLocks noChangeAspect="1" noChangeArrowheads="1"/>
          </p:cNvPicPr>
          <p:nvPr/>
        </p:nvPicPr>
        <p:blipFill>
          <a:blip r:embed="rId2"/>
          <a:srcRect/>
          <a:stretch>
            <a:fillRect/>
          </a:stretch>
        </p:blipFill>
        <p:spPr bwMode="auto">
          <a:xfrm>
            <a:off x="2627313" y="4868863"/>
            <a:ext cx="4791075" cy="1295400"/>
          </a:xfrm>
          <a:prstGeom prst="rect">
            <a:avLst/>
          </a:prstGeom>
          <a:noFill/>
          <a:ln w="9525">
            <a:noFill/>
            <a:miter lim="800000"/>
            <a:headEnd/>
            <a:tailEnd/>
          </a:ln>
        </p:spPr>
      </p:pic>
      <p:pic>
        <p:nvPicPr>
          <p:cNvPr id="4" name="Picture 2"/>
          <p:cNvPicPr>
            <a:picLocks noChangeAspect="1" noChangeArrowheads="1"/>
          </p:cNvPicPr>
          <p:nvPr/>
        </p:nvPicPr>
        <p:blipFill>
          <a:blip r:embed="rId3"/>
          <a:srcRect/>
          <a:stretch>
            <a:fillRect/>
          </a:stretch>
        </p:blipFill>
        <p:spPr bwMode="auto">
          <a:xfrm>
            <a:off x="1691680" y="188640"/>
            <a:ext cx="7077075" cy="111442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561975"/>
          </a:xfrm>
        </p:spPr>
        <p:txBody>
          <a:bodyPr/>
          <a:lstStyle/>
          <a:p>
            <a:pPr fontAlgn="auto">
              <a:spcAft>
                <a:spcPts val="0"/>
              </a:spcAft>
              <a:defRPr/>
            </a:pPr>
            <a:r>
              <a:rPr lang="el-GR" sz="2000" b="1" dirty="0">
                <a:solidFill>
                  <a:schemeClr val="tx2">
                    <a:satMod val="130000"/>
                  </a:schemeClr>
                </a:solidFill>
              </a:rPr>
              <a:t>Πρωταρχικός στόχος της παρούσας πρότασης</a:t>
            </a:r>
          </a:p>
        </p:txBody>
      </p:sp>
      <p:sp>
        <p:nvSpPr>
          <p:cNvPr id="18434" name="2 - Θέση περιεχομένου"/>
          <p:cNvSpPr>
            <a:spLocks noGrp="1"/>
          </p:cNvSpPr>
          <p:nvPr>
            <p:ph idx="1"/>
          </p:nvPr>
        </p:nvSpPr>
        <p:spPr>
          <a:xfrm>
            <a:off x="468313" y="908050"/>
            <a:ext cx="8229600" cy="5949950"/>
          </a:xfrm>
        </p:spPr>
        <p:txBody>
          <a:bodyPr/>
          <a:lstStyle/>
          <a:p>
            <a:r>
              <a:rPr lang="el-GR" sz="2800" smtClean="0"/>
              <a:t>Έρευνα εκπαιδευτικών μεθόδων και πρακτικών σε περιβάλλον εικονικού χώρου</a:t>
            </a:r>
            <a:endParaRPr lang="en-US" sz="2800" smtClean="0"/>
          </a:p>
          <a:p>
            <a:r>
              <a:rPr lang="el-GR" sz="2800" smtClean="0"/>
              <a:t>Συγκεκριμένα ο πραγματικός εργαστηριακός χώρος εκτέλεσης ασκήσεων ηλεκτρονικής και ηλεκτρολογίας της ΑΣΠΑΙΤΕ θα αναπαραχθεί σε εικονικό περιβάλλον και στη συνέχεια θα επεκταθεί με επιπλέον «εικονικά» τμήματα όπου θα μπορούν να εξομοιωθούν συμπληρωματικές εργαστηριακές ασκήσεις.</a:t>
            </a:r>
          </a:p>
          <a:p>
            <a:r>
              <a:rPr lang="el-GR" sz="2800" smtClean="0"/>
              <a:t>Τα πλεονεκτήματα και μειονεκτήματα του εικονικού χώρου θα αξιολογηθούν από εκπαιδευτές και εκπαιδευόμενους.</a:t>
            </a:r>
            <a:endParaRPr lang="en-US" sz="280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4213" y="2276475"/>
            <a:ext cx="7772400" cy="1470025"/>
          </a:xfrm>
        </p:spPr>
        <p:txBody>
          <a:bodyPr/>
          <a:lstStyle/>
          <a:p>
            <a:pPr fontAlgn="auto">
              <a:spcAft>
                <a:spcPts val="0"/>
              </a:spcAft>
              <a:defRPr/>
            </a:pPr>
            <a:r>
              <a:rPr lang="el-GR" b="1" dirty="0">
                <a:solidFill>
                  <a:schemeClr val="tx2">
                    <a:satMod val="130000"/>
                  </a:schemeClr>
                </a:solidFill>
              </a:rPr>
              <a:t>Μεθοδολογία εκτέλεσης</a:t>
            </a:r>
            <a:r>
              <a:rPr lang="el-GR" dirty="0">
                <a:solidFill>
                  <a:schemeClr val="tx2">
                    <a:satMod val="130000"/>
                  </a:schemeClr>
                </a:solidFill>
              </a:rPr>
              <a:t/>
            </a:r>
            <a:br>
              <a:rPr lang="el-GR" dirty="0">
                <a:solidFill>
                  <a:schemeClr val="tx2">
                    <a:satMod val="130000"/>
                  </a:schemeClr>
                </a:solidFill>
              </a:rPr>
            </a:br>
            <a:endParaRPr lang="el-GR" dirty="0">
              <a:solidFill>
                <a:schemeClr val="tx2">
                  <a:satMod val="130000"/>
                </a:schemeClr>
              </a:solidFill>
            </a:endParaRPr>
          </a:p>
        </p:txBody>
      </p:sp>
      <p:pic>
        <p:nvPicPr>
          <p:cNvPr id="3" name="Picture 2"/>
          <p:cNvPicPr>
            <a:picLocks noChangeAspect="1" noChangeArrowheads="1"/>
          </p:cNvPicPr>
          <p:nvPr/>
        </p:nvPicPr>
        <p:blipFill>
          <a:blip r:embed="rId2"/>
          <a:srcRect/>
          <a:stretch>
            <a:fillRect/>
          </a:stretch>
        </p:blipFill>
        <p:spPr bwMode="auto">
          <a:xfrm>
            <a:off x="1475656" y="260648"/>
            <a:ext cx="7077075" cy="1114425"/>
          </a:xfrm>
          <a:prstGeom prst="rect">
            <a:avLst/>
          </a:prstGeom>
          <a:noFill/>
          <a:ln w="9525">
            <a:noFill/>
            <a:miter lim="800000"/>
            <a:headEnd/>
            <a:tailEnd/>
          </a:ln>
        </p:spPr>
      </p:pic>
      <p:pic>
        <p:nvPicPr>
          <p:cNvPr id="5" name="Picture 3"/>
          <p:cNvPicPr>
            <a:picLocks noChangeAspect="1" noChangeArrowheads="1"/>
          </p:cNvPicPr>
          <p:nvPr/>
        </p:nvPicPr>
        <p:blipFill>
          <a:blip r:embed="rId3"/>
          <a:srcRect/>
          <a:stretch>
            <a:fillRect/>
          </a:stretch>
        </p:blipFill>
        <p:spPr bwMode="auto">
          <a:xfrm>
            <a:off x="2627313" y="4868863"/>
            <a:ext cx="4791075" cy="12954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fontAlgn="auto">
              <a:spcAft>
                <a:spcPts val="0"/>
              </a:spcAft>
              <a:defRPr/>
            </a:pPr>
            <a:r>
              <a:rPr lang="el-GR" sz="4000" b="1" i="1" dirty="0" smtClean="0">
                <a:solidFill>
                  <a:schemeClr val="tx2">
                    <a:satMod val="130000"/>
                  </a:schemeClr>
                </a:solidFill>
              </a:rPr>
              <a:t>Αξιολόγηση Υπαρχόντων Εργαλείων </a:t>
            </a:r>
            <a:r>
              <a:rPr lang="el-GR" dirty="0" smtClean="0">
                <a:solidFill>
                  <a:schemeClr val="tx2">
                    <a:satMod val="130000"/>
                  </a:schemeClr>
                </a:solidFill>
              </a:rPr>
              <a:t/>
            </a:r>
            <a:br>
              <a:rPr lang="el-GR" dirty="0" smtClean="0">
                <a:solidFill>
                  <a:schemeClr val="tx2">
                    <a:satMod val="130000"/>
                  </a:schemeClr>
                </a:solidFill>
              </a:rPr>
            </a:br>
            <a:endParaRPr lang="el-GR" dirty="0">
              <a:solidFill>
                <a:schemeClr val="tx2">
                  <a:satMod val="130000"/>
                </a:schemeClr>
              </a:solidFill>
            </a:endParaRPr>
          </a:p>
        </p:txBody>
      </p:sp>
      <p:sp>
        <p:nvSpPr>
          <p:cNvPr id="20482" name="2 - Θέση περιεχομένου"/>
          <p:cNvSpPr>
            <a:spLocks noGrp="1"/>
          </p:cNvSpPr>
          <p:nvPr>
            <p:ph idx="1"/>
          </p:nvPr>
        </p:nvSpPr>
        <p:spPr/>
        <p:txBody>
          <a:bodyPr/>
          <a:lstStyle/>
          <a:p>
            <a:pPr>
              <a:buFont typeface="Wingdings 2" pitchFamily="18" charset="2"/>
              <a:buNone/>
            </a:pPr>
            <a:r>
              <a:rPr lang="el-GR" smtClean="0"/>
              <a:t>    Η κατασκευή εικονικών χώρων απαιτεί την ύπαρξη υπολογιστικής πλατφόρμας και αντίστοιχου λογισμικού. Αυτή την στιγμή υπάρχουν αρκετές εφαρμογές (λογισμικό) σε πειραματική και εμπορική μορφή για να μπορεί ο ενδιαφερόμενος να επιλέξει με ασφάλεια και αξιοπιστία το εργαλείο που ταιριάζει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fontAlgn="auto">
              <a:spcAft>
                <a:spcPts val="0"/>
              </a:spcAft>
              <a:defRPr/>
            </a:pPr>
            <a:r>
              <a:rPr lang="el-GR" dirty="0" smtClean="0">
                <a:solidFill>
                  <a:schemeClr val="tx2">
                    <a:satMod val="130000"/>
                  </a:schemeClr>
                </a:solidFill>
              </a:rPr>
              <a:t>Δυο επιλογές</a:t>
            </a:r>
            <a:endParaRPr lang="el-GR" dirty="0">
              <a:solidFill>
                <a:schemeClr val="tx2">
                  <a:satMod val="130000"/>
                </a:schemeClr>
              </a:solidFill>
            </a:endParaRPr>
          </a:p>
        </p:txBody>
      </p:sp>
      <p:sp>
        <p:nvSpPr>
          <p:cNvPr id="3" name="2 - Θέση περιεχομένου"/>
          <p:cNvSpPr>
            <a:spLocks noGrp="1"/>
          </p:cNvSpPr>
          <p:nvPr>
            <p:ph idx="1"/>
          </p:nvPr>
        </p:nvSpPr>
        <p:spPr>
          <a:xfrm>
            <a:off x="468313" y="2205038"/>
            <a:ext cx="8229600" cy="3124200"/>
          </a:xfrm>
        </p:spPr>
        <p:txBody>
          <a:bodyPr>
            <a:normAutofit fontScale="92500" lnSpcReduction="10000"/>
          </a:bodyPr>
          <a:lstStyle/>
          <a:p>
            <a:pPr marL="365760" indent="-283464" fontAlgn="auto">
              <a:spcAft>
                <a:spcPts val="0"/>
              </a:spcAft>
              <a:buFont typeface="Wingdings 2"/>
              <a:buChar char=""/>
              <a:defRPr/>
            </a:pPr>
            <a:r>
              <a:rPr lang="el-GR" dirty="0"/>
              <a:t>α. Ελεύθερο Λογισμικό ή Λογισμικό Ανοικτού Κώδικα </a:t>
            </a:r>
            <a:r>
              <a:rPr lang="el-GR" dirty="0" smtClean="0"/>
              <a:t>(</a:t>
            </a:r>
            <a:r>
              <a:rPr lang="en-US" dirty="0" smtClean="0"/>
              <a:t>Open source</a:t>
            </a:r>
            <a:r>
              <a:rPr lang="el-GR" dirty="0" smtClean="0"/>
              <a:t> </a:t>
            </a:r>
            <a:r>
              <a:rPr lang="en-US" dirty="0" smtClean="0"/>
              <a:t>software</a:t>
            </a:r>
            <a:r>
              <a:rPr lang="el-GR" dirty="0" smtClean="0"/>
              <a:t>)</a:t>
            </a:r>
            <a:r>
              <a:rPr lang="en-US" dirty="0" smtClean="0"/>
              <a:t>.</a:t>
            </a:r>
            <a:endParaRPr lang="el-GR" dirty="0" smtClean="0"/>
          </a:p>
          <a:p>
            <a:pPr marL="365760" indent="-283464" fontAlgn="auto">
              <a:spcAft>
                <a:spcPts val="0"/>
              </a:spcAft>
              <a:buFont typeface="Wingdings 2"/>
              <a:buNone/>
              <a:defRPr/>
            </a:pPr>
            <a:endParaRPr lang="el-GR" dirty="0"/>
          </a:p>
          <a:p>
            <a:pPr marL="365760" indent="-283464" fontAlgn="auto">
              <a:spcAft>
                <a:spcPts val="0"/>
              </a:spcAft>
              <a:buFont typeface="Wingdings 2"/>
              <a:buChar char=""/>
              <a:defRPr/>
            </a:pPr>
            <a:r>
              <a:rPr lang="el-GR" dirty="0"/>
              <a:t>β. Εμπορικό </a:t>
            </a:r>
            <a:r>
              <a:rPr lang="el-GR" dirty="0" smtClean="0"/>
              <a:t>Λογισμικό (</a:t>
            </a:r>
            <a:r>
              <a:rPr lang="en-US" dirty="0" smtClean="0"/>
              <a:t>Proprietary software).</a:t>
            </a:r>
            <a:endParaRPr lang="en-US" dirty="0"/>
          </a:p>
          <a:p>
            <a:pPr marL="365760" indent="-283464" fontAlgn="auto">
              <a:spcAft>
                <a:spcPts val="0"/>
              </a:spcAft>
              <a:buFont typeface="Wingdings 2"/>
              <a:buChar char=""/>
              <a:defRPr/>
            </a:pPr>
            <a:endParaRPr lang="en-US" dirty="0"/>
          </a:p>
          <a:p>
            <a:pPr marL="365760" indent="-283464" fontAlgn="auto">
              <a:spcAft>
                <a:spcPts val="0"/>
              </a:spcAft>
              <a:buFont typeface="Wingdings 2"/>
              <a:buNone/>
              <a:defRPr/>
            </a:pPr>
            <a:r>
              <a:rPr lang="el-GR" dirty="0" smtClean="0"/>
              <a:t> </a:t>
            </a:r>
            <a:endParaRPr lang="el-GR" dirty="0"/>
          </a:p>
          <a:p>
            <a:pPr marL="365760" indent="-283464" fontAlgn="auto">
              <a:spcAft>
                <a:spcPts val="0"/>
              </a:spcAft>
              <a:buFont typeface="Wingdings 2"/>
              <a:buNone/>
              <a:defRPr/>
            </a:pPr>
            <a:endParaRPr lang="el-GR" dirty="0"/>
          </a:p>
        </p:txBody>
      </p:sp>
      <p:pic>
        <p:nvPicPr>
          <p:cNvPr id="4" name="Picture 3"/>
          <p:cNvPicPr>
            <a:picLocks noChangeAspect="1" noChangeArrowheads="1"/>
          </p:cNvPicPr>
          <p:nvPr/>
        </p:nvPicPr>
        <p:blipFill>
          <a:blip r:embed="rId2"/>
          <a:srcRect/>
          <a:stretch>
            <a:fillRect/>
          </a:stretch>
        </p:blipFill>
        <p:spPr bwMode="auto">
          <a:xfrm>
            <a:off x="2339752" y="4941168"/>
            <a:ext cx="4791075" cy="129540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Ηλιοστάσιο">
  <a:themeElements>
    <a:clrScheme name="Ηλιοστάσιο">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Ηλιοστάσιο">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Ηλιοστάσιο">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65</TotalTime>
  <Words>800</Words>
  <Application>Microsoft Office PowerPoint</Application>
  <PresentationFormat>Προβολή στην οθόνη (4:3)</PresentationFormat>
  <Paragraphs>59</Paragraphs>
  <Slides>21</Slides>
  <Notes>0</Notes>
  <HiddenSlides>0</HiddenSlides>
  <MMClips>0</MMClips>
  <ScaleCrop>false</ScaleCrop>
  <HeadingPairs>
    <vt:vector size="6" baseType="variant">
      <vt:variant>
        <vt:lpstr>Γραμματοσειρές που χρησιμοποιούνται</vt:lpstr>
      </vt:variant>
      <vt:variant>
        <vt:i4>5</vt:i4>
      </vt:variant>
      <vt:variant>
        <vt:lpstr>Θέμα</vt:lpstr>
      </vt:variant>
      <vt:variant>
        <vt:i4>1</vt:i4>
      </vt:variant>
      <vt:variant>
        <vt:lpstr>Τίτλοι διαφανειών</vt:lpstr>
      </vt:variant>
      <vt:variant>
        <vt:i4>21</vt:i4>
      </vt:variant>
    </vt:vector>
  </HeadingPairs>
  <TitlesOfParts>
    <vt:vector size="27" baseType="lpstr">
      <vt:lpstr>Arial</vt:lpstr>
      <vt:lpstr>Corbel</vt:lpstr>
      <vt:lpstr>Gill Sans MT</vt:lpstr>
      <vt:lpstr>Verdana</vt:lpstr>
      <vt:lpstr>Wingdings 2</vt:lpstr>
      <vt:lpstr>Ηλιοστάσιο</vt:lpstr>
      <vt:lpstr>«Δημιουργία και αξιολόγηση εικονικού εργαστηρίου ηλεκτρονικής» </vt:lpstr>
      <vt:lpstr>Εισαγωγή και παρουσίαση της επικρατούσας κατάστασης </vt:lpstr>
      <vt:lpstr>Παρουσίαση του PowerPoint</vt:lpstr>
      <vt:lpstr>Η προσφορά του εικονικού εργαστηρίου ηλεκτρονικής στην εκπαιδευτική διαδικασία συνοψίζεται στις παρακάτω δυνατότητες: </vt:lpstr>
      <vt:lpstr>Ερευνητικοί στόχοι  </vt:lpstr>
      <vt:lpstr>Πρωταρχικός στόχος της παρούσας πρότασης</vt:lpstr>
      <vt:lpstr>Μεθοδολογία εκτέλεσης </vt:lpstr>
      <vt:lpstr>Αξιολόγηση Υπαρχόντων Εργαλείων  </vt:lpstr>
      <vt:lpstr>Δυο επιλογές</vt:lpstr>
      <vt:lpstr>Αξιολόγηση των προϊόντων</vt:lpstr>
      <vt:lpstr>Εργαστηριακές Ασκήσεις Εικονικού Χώρου </vt:lpstr>
      <vt:lpstr>Φάση Α και φάση Β για την μεταφορά των ασκήσεων. </vt:lpstr>
      <vt:lpstr>Παρουσίαση του PowerPoint</vt:lpstr>
      <vt:lpstr>Σχεδίαση Εικονικού Εργαστηρίου </vt:lpstr>
      <vt:lpstr>Σχεδίαση Εικονικού Εργαστηρίου Ι</vt:lpstr>
      <vt:lpstr>Σχεδίαση Εικονικού Εργαστηρίου ΙΙ</vt:lpstr>
      <vt:lpstr>Συγκριτική Αξιολόγηση Εικονικού Χώρου </vt:lpstr>
      <vt:lpstr>Παρουσίαση του PowerPoint</vt:lpstr>
      <vt:lpstr>Παρουσίαση του PowerPoint</vt:lpstr>
      <vt:lpstr>Αποτελέσματα της Έρευνας </vt:lpstr>
      <vt:lpstr>Παρουσίαση του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Εισαγωγή και παρουσίαση της επικρατούσας κατάστασης</dc:title>
  <dc:creator>TERMINAL1</dc:creator>
  <cp:lastModifiedBy>Odisseas Tigas</cp:lastModifiedBy>
  <cp:revision>16</cp:revision>
  <dcterms:created xsi:type="dcterms:W3CDTF">2014-12-03T15:13:28Z</dcterms:created>
  <dcterms:modified xsi:type="dcterms:W3CDTF">2015-01-13T13:42:21Z</dcterms:modified>
</cp:coreProperties>
</file>